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ags/tag41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3.xml" ContentType="application/vnd.openxmlformats-officedocument.presentationml.notesSlide+xml"/>
  <Override PartName="/ppt/tags/tag44.xml" ContentType="application/vnd.openxmlformats-officedocument.presentationml.tags+xml"/>
  <Override PartName="/ppt/notesSlides/notesSlide34.xml" ContentType="application/vnd.openxmlformats-officedocument.presentationml.notesSlide+xml"/>
  <Override PartName="/ppt/ink/ink5.xml" ContentType="application/inkml+xml"/>
  <Override PartName="/ppt/tags/tag45.xml" ContentType="application/vnd.openxmlformats-officedocument.presentationml.tags+xml"/>
  <Override PartName="/ppt/notesSlides/notesSlide35.xml" ContentType="application/vnd.openxmlformats-officedocument.presentationml.notesSlide+xml"/>
  <Override PartName="/ppt/ink/ink6.xml" ContentType="application/inkml+xml"/>
  <Override PartName="/ppt/tags/tag46.xml" ContentType="application/vnd.openxmlformats-officedocument.presentationml.tags+xml"/>
  <Override PartName="/ppt/notesSlides/notesSlide36.xml" ContentType="application/vnd.openxmlformats-officedocument.presentationml.notesSlide+xml"/>
  <Override PartName="/ppt/ink/ink7.xml" ContentType="application/inkml+xml"/>
  <Override PartName="/ppt/tags/tag47.xml" ContentType="application/vnd.openxmlformats-officedocument.presentationml.tags+xml"/>
  <Override PartName="/ppt/notesSlides/notesSlide37.xml" ContentType="application/vnd.openxmlformats-officedocument.presentationml.notesSlide+xml"/>
  <Override PartName="/ppt/ink/ink8.xml" ContentType="application/inkml+xml"/>
  <Override PartName="/ppt/tags/tag48.xml" ContentType="application/vnd.openxmlformats-officedocument.presentationml.tags+xml"/>
  <Override PartName="/ppt/notesSlides/notesSlide38.xml" ContentType="application/vnd.openxmlformats-officedocument.presentationml.notesSlide+xml"/>
  <Override PartName="/ppt/tags/tag49.xml" ContentType="application/vnd.openxmlformats-officedocument.presentationml.tags+xml"/>
  <Override PartName="/ppt/notesSlides/notesSlide3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6"/>
  </p:notesMasterIdLst>
  <p:sldIdLst>
    <p:sldId id="256" r:id="rId5"/>
    <p:sldId id="257" r:id="rId6"/>
    <p:sldId id="258" r:id="rId7"/>
    <p:sldId id="359" r:id="rId8"/>
    <p:sldId id="364" r:id="rId9"/>
    <p:sldId id="259" r:id="rId10"/>
    <p:sldId id="260" r:id="rId11"/>
    <p:sldId id="261" r:id="rId12"/>
    <p:sldId id="263" r:id="rId13"/>
    <p:sldId id="285" r:id="rId14"/>
    <p:sldId id="363" r:id="rId15"/>
    <p:sldId id="288" r:id="rId16"/>
    <p:sldId id="286" r:id="rId17"/>
    <p:sldId id="264" r:id="rId18"/>
    <p:sldId id="290" r:id="rId19"/>
    <p:sldId id="292" r:id="rId20"/>
    <p:sldId id="266" r:id="rId21"/>
    <p:sldId id="297" r:id="rId22"/>
    <p:sldId id="361" r:id="rId23"/>
    <p:sldId id="323" r:id="rId24"/>
    <p:sldId id="299" r:id="rId25"/>
    <p:sldId id="300" r:id="rId26"/>
    <p:sldId id="301" r:id="rId27"/>
    <p:sldId id="293" r:id="rId28"/>
    <p:sldId id="305" r:id="rId29"/>
    <p:sldId id="346" r:id="rId30"/>
    <p:sldId id="362" r:id="rId31"/>
    <p:sldId id="278" r:id="rId32"/>
    <p:sldId id="338" r:id="rId33"/>
    <p:sldId id="331" r:id="rId34"/>
    <p:sldId id="311" r:id="rId35"/>
    <p:sldId id="357" r:id="rId36"/>
    <p:sldId id="283" r:id="rId37"/>
    <p:sldId id="335" r:id="rId38"/>
    <p:sldId id="273" r:id="rId39"/>
    <p:sldId id="336" r:id="rId40"/>
    <p:sldId id="341" r:id="rId41"/>
    <p:sldId id="350" r:id="rId42"/>
    <p:sldId id="355" r:id="rId43"/>
    <p:sldId id="351" r:id="rId44"/>
    <p:sldId id="352" r:id="rId45"/>
    <p:sldId id="354" r:id="rId46"/>
    <p:sldId id="268" r:id="rId47"/>
    <p:sldId id="347" r:id="rId48"/>
    <p:sldId id="343" r:id="rId49"/>
    <p:sldId id="348" r:id="rId50"/>
    <p:sldId id="322" r:id="rId51"/>
    <p:sldId id="344" r:id="rId52"/>
    <p:sldId id="360" r:id="rId53"/>
    <p:sldId id="332" r:id="rId54"/>
    <p:sldId id="329" r:id="rId55"/>
  </p:sldIdLst>
  <p:sldSz cx="18288000" cy="10287000"/>
  <p:notesSz cx="9296400" cy="70104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146807-7F9C-6745-C81D-2E83D05E98F9}" name="Marcia Leiva" initials="ML" userId="S::mleiva@hcde-texas.org::ff035dde-3922-4179-94c4-3159477fa707" providerId="AD"/>
  <p188:author id="{C52F89AC-1E20-E8DE-D941-64ACA46B4B27}" name="Julia Watts" initials="JW" userId="S::Julia.Watts@hcde-texas.org::86fc1eda-f4e6-4ed4-a48b-a43e2268c7e1" providerId="AD"/>
  <p188:author id="{ECDBC2B1-1D60-0867-926E-89C563EA5738}" name="Anai Rodriguez" initials="AR" userId="S::Anai.Rodriguez@hcde-texas.org::6e88ac4e-7b1b-4191-9e8b-3c4766ff51ca" providerId="AD"/>
  <p188:author id="{CFA89AC1-AC6D-1D5E-B55C-08BC408C237C}" name="Jesus Amezcua" initials="JA" userId="S::jamezcua@hcde-texas.org::4f292f35-06c7-4a2d-a8a2-3291581780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D875"/>
    <a:srgbClr val="BAFAA0"/>
    <a:srgbClr val="332440"/>
    <a:srgbClr val="025E32"/>
    <a:srgbClr val="291F35"/>
    <a:srgbClr val="DF531B"/>
    <a:srgbClr val="B2251A"/>
    <a:srgbClr val="163501"/>
    <a:srgbClr val="C13D40"/>
    <a:srgbClr val="3DC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630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YTD Expenditures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/>
              <a:t>YTD Expenditures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9D-4858-A4AD-6198F253C3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9D-4858-A4AD-6198F253C3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9D-4858-A4AD-6198F253C3E9}"/>
              </c:ext>
            </c:extLst>
          </c:dPt>
          <c:dLbls>
            <c:dLbl>
              <c:idx val="0"/>
              <c:layout>
                <c:manualLayout>
                  <c:x val="0.17777777777777787"/>
                  <c:y val="8.33333333333333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9D-4858-A4AD-6198F253C3E9}"/>
                </c:ext>
              </c:extLst>
            </c:dLbl>
            <c:dLbl>
              <c:idx val="1"/>
              <c:layout>
                <c:manualLayout>
                  <c:x val="0.18611111111111112"/>
                  <c:y val="-0.129629629629629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9D-4858-A4AD-6198F253C3E9}"/>
                </c:ext>
              </c:extLst>
            </c:dLbl>
            <c:dLbl>
              <c:idx val="2"/>
              <c:layout>
                <c:manualLayout>
                  <c:x val="-0.11666666666666667"/>
                  <c:y val="3.70370370370370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9D-4858-A4AD-6198F253C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'As of 04.30.2025'!$F$234:$F$236</c:f>
              <c:strCache>
                <c:ptCount val="3"/>
                <c:pt idx="0">
                  <c:v>Small Business</c:v>
                </c:pt>
                <c:pt idx="1">
                  <c:v>Non-Small Business</c:v>
                </c:pt>
                <c:pt idx="2">
                  <c:v>Govt and Utilities</c:v>
                </c:pt>
              </c:strCache>
            </c:strRef>
          </c:cat>
          <c:val>
            <c:numRef>
              <c:f>'As of 04.30.2025'!$G$234:$G$236</c:f>
              <c:numCache>
                <c:formatCode>_("$"* #,##0_);_("$"* \(#,##0\);_("$"* "-"??_);_(@_)</c:formatCode>
                <c:ptCount val="3"/>
                <c:pt idx="0">
                  <c:v>1771598.5599999998</c:v>
                </c:pt>
                <c:pt idx="1">
                  <c:v>15138557</c:v>
                </c:pt>
                <c:pt idx="2">
                  <c:v>3374159.7199999993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9D-4858-A4AD-6198F253C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Expenditures by Certifying Agency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616176"/>
        <c:axId val="2101618576"/>
      </c:barChart>
      <c:catAx>
        <c:axId val="210161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618576"/>
        <c:crosses val="autoZero"/>
        <c:auto val="1"/>
        <c:lblAlgn val="ctr"/>
        <c:lblOffset val="100"/>
        <c:noMultiLvlLbl val="0"/>
      </c:catAx>
      <c:valAx>
        <c:axId val="210161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6161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b="1"/>
              <a:t>Expenditures by Certifying Agency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rgbClr val="FF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9-44B3-A213-14BF3711112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019-44B3-A213-14BF3711112C}"/>
              </c:ext>
            </c:extLst>
          </c:dPt>
          <c:dPt>
            <c:idx val="2"/>
            <c:invertIfNegative val="0"/>
            <c:bubble3D val="0"/>
            <c:spPr>
              <a:solidFill>
                <a:srgbClr val="56D875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19-44B3-A213-14BF3711112C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$479,516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019-44B3-A213-14BF37111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Visuals!$E$30:$E$32</c:f>
              <c:strCache>
                <c:ptCount val="3"/>
                <c:pt idx="0">
                  <c:v>City of Houston</c:v>
                </c:pt>
                <c:pt idx="1">
                  <c:v>Houston Metropolitan Transit</c:v>
                </c:pt>
                <c:pt idx="2">
                  <c:v>Port Houston</c:v>
                </c:pt>
              </c:strCache>
            </c:strRef>
          </c:cat>
          <c:val>
            <c:numRef>
              <c:f>Visuals!$F$30:$F$32</c:f>
              <c:numCache>
                <c:formatCode>_("$"* #,##0_);_("$"* \(#,##0\);_("$"* "-"??_);_(@_)</c:formatCode>
                <c:ptCount val="3"/>
                <c:pt idx="0">
                  <c:v>1022643.33</c:v>
                </c:pt>
                <c:pt idx="1">
                  <c:v>269440.19</c:v>
                </c:pt>
                <c:pt idx="2">
                  <c:v>479515.04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9-44B3-A213-14BF371111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5551199"/>
        <c:axId val="725551679"/>
      </c:barChart>
      <c:catAx>
        <c:axId val="72555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551679"/>
        <c:crosses val="autoZero"/>
        <c:auto val="1"/>
        <c:lblAlgn val="ctr"/>
        <c:lblOffset val="100"/>
        <c:noMultiLvlLbl val="0"/>
      </c:catAx>
      <c:valAx>
        <c:axId val="72555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55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1T03:18:13.3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1T03:18:17.4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27,'0'-11,"0"-5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03:18:22.55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0,'160'447'0,"2872"-447"0,-3192-447 0,-2872 447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1T03:18:38.52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1 107,'1961'0,"-1708"-19,-6 1,-98 19,-132-3,1 0,-1-1,1 0,-1-2,33-12,-26 8,44-9,-30 13,0 1,-1 2,1 1,40 6,-51-1,-1 1,36 12,-61-16,23 8,-6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22:52:48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22:52:48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22:52:48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22:52:48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4028440" cy="351602"/>
          </a:xfrm>
          <a:prstGeom prst="rect">
            <a:avLst/>
          </a:prstGeom>
        </p:spPr>
        <p:txBody>
          <a:bodyPr vert="horz" lIns="52149" tIns="26074" rIns="52149" bIns="26074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43" y="4"/>
            <a:ext cx="4028440" cy="351602"/>
          </a:xfrm>
          <a:prstGeom prst="rect">
            <a:avLst/>
          </a:prstGeom>
        </p:spPr>
        <p:txBody>
          <a:bodyPr vert="horz" lIns="52149" tIns="26074" rIns="52149" bIns="26074" rtlCol="0"/>
          <a:lstStyle>
            <a:lvl1pPr algn="r">
              <a:defRPr sz="700"/>
            </a:lvl1pPr>
          </a:lstStyle>
          <a:p>
            <a:fld id="{9D6EA925-BE60-44B5-8E88-1D5BBF42BCA7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2149" tIns="26074" rIns="52149" bIns="260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4300"/>
            <a:ext cx="7437120" cy="2759803"/>
          </a:xfrm>
          <a:prstGeom prst="rect">
            <a:avLst/>
          </a:prstGeom>
        </p:spPr>
        <p:txBody>
          <a:bodyPr vert="horz" lIns="52149" tIns="26074" rIns="52149" bIns="260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803"/>
            <a:ext cx="4028440" cy="351601"/>
          </a:xfrm>
          <a:prstGeom prst="rect">
            <a:avLst/>
          </a:prstGeom>
        </p:spPr>
        <p:txBody>
          <a:bodyPr vert="horz" lIns="52149" tIns="26074" rIns="52149" bIns="26074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43" y="6658803"/>
            <a:ext cx="4028440" cy="351601"/>
          </a:xfrm>
          <a:prstGeom prst="rect">
            <a:avLst/>
          </a:prstGeom>
        </p:spPr>
        <p:txBody>
          <a:bodyPr vert="horz" lIns="52149" tIns="26074" rIns="52149" bIns="26074" rtlCol="0" anchor="b"/>
          <a:lstStyle>
            <a:lvl1pPr algn="r">
              <a:defRPr sz="700"/>
            </a:lvl1pPr>
          </a:lstStyle>
          <a:p>
            <a:fld id="{D8ACF2BF-3511-45CE-ADAE-F9A3C056D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30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75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8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9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6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2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3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15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27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B5782-26E6-DEE1-4438-F95B64F99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CD5DE-88CA-3B6C-0625-492871ADA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4F26F-7C4A-7E0F-F0B2-B2EC3D856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A78D7-0E15-C988-C5E1-9999E57E8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67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6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5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44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65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7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70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29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5F8C1-EFFF-1645-3122-A107EFF94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FCE3A-CA88-7177-8CEA-A5EB24961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4673D-17B4-E90E-D2F5-BEFFE3845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6835D-D15B-6C5C-5B1A-001A620D1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7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56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60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05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D3373-853B-6523-FA95-AED236C64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B679B-03DE-7431-08C9-39D97721A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3DAF1-19DC-9F62-38BF-2FD801818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D3318-F8F4-9D6E-C1B7-E7597CFC9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2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5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1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22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015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120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75A5C-B608-7253-6F05-20BFAA83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06009-B768-8D46-80DF-4611E55CF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DCB9E-D5CC-127A-CB2B-8DD548BB0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F076F-92F5-9915-0893-CBD2F29C0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67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75A5C-B608-7253-6F05-20BFAA83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06009-B768-8D46-80DF-4611E55CF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DCB9E-D5CC-127A-CB2B-8DD548BB0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F076F-92F5-9915-0893-CBD2F29C0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27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2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7725C-55E4-8F36-6EDB-FF876302A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49713-DD2A-9D16-A35F-FD89471B5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6F224-8B8B-4341-7541-710C26B68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30CEA-B338-9FAB-75DA-18B1B44AA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9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EED2-BF30-3052-0251-248352DE4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8F14D-442A-9A7C-4B8C-9C7694AB4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7C82B-1D03-A125-DF14-F3A94B49B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17BE9-36ED-F994-645E-CB2805AF0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993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1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B17A-C2D7-073D-3BEE-C1468FED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7E7A2-7071-9397-E98F-3AD79C410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A04C0-8D7D-842E-3253-BB012555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95A18-7F81-541C-FDF0-379A494B6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1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CF2BF-3511-45CE-ADAE-F9A3C056D0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1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45"/>
                </a:moveTo>
                <a:lnTo>
                  <a:pt x="18287998" y="8870245"/>
                </a:lnTo>
                <a:lnTo>
                  <a:pt x="18287998" y="0"/>
                </a:lnTo>
                <a:lnTo>
                  <a:pt x="0" y="0"/>
                </a:lnTo>
                <a:lnTo>
                  <a:pt x="0" y="8870245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11" y="8870246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59943" y="2520050"/>
            <a:ext cx="14968112" cy="265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9943" y="5550742"/>
            <a:ext cx="14968112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F1D80-794B-4ADC-9DA2-BEB26978E765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596" y="108777"/>
            <a:ext cx="15607761" cy="1989771"/>
          </a:xfrm>
        </p:spPr>
        <p:txBody>
          <a:bodyPr anchor="b">
            <a:normAutofit/>
          </a:bodyPr>
          <a:lstStyle>
            <a:lvl1pPr>
              <a:defRPr sz="4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67028" y="3065144"/>
            <a:ext cx="15607761" cy="588820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000"/>
            </a:lvl1pPr>
            <a:lvl2pPr marL="1028700" indent="-342900">
              <a:lnSpc>
                <a:spcPct val="100000"/>
              </a:lnSpc>
              <a:spcBef>
                <a:spcPts val="750"/>
              </a:spcBef>
              <a:spcAft>
                <a:spcPts val="900"/>
              </a:spcAft>
              <a:defRPr sz="3000"/>
            </a:lvl2pPr>
            <a:lvl3pPr marL="1714500" indent="-342900">
              <a:lnSpc>
                <a:spcPct val="100000"/>
              </a:lnSpc>
              <a:spcBef>
                <a:spcPts val="750"/>
              </a:spcBef>
              <a:spcAft>
                <a:spcPts val="900"/>
              </a:spcAft>
              <a:defRPr sz="3000"/>
            </a:lvl3pPr>
            <a:lvl4pPr marL="2400300" indent="-342900">
              <a:lnSpc>
                <a:spcPct val="100000"/>
              </a:lnSpc>
              <a:spcBef>
                <a:spcPts val="750"/>
              </a:spcBef>
              <a:spcAft>
                <a:spcPts val="900"/>
              </a:spcAft>
              <a:defRPr sz="3000"/>
            </a:lvl4pPr>
            <a:lvl5pPr marL="3086100" indent="-342900">
              <a:lnSpc>
                <a:spcPct val="100000"/>
              </a:lnSpc>
              <a:spcBef>
                <a:spcPts val="750"/>
              </a:spcBef>
              <a:spcAft>
                <a:spcPts val="900"/>
              </a:spcAft>
              <a:defRPr sz="3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7028" y="9369934"/>
            <a:ext cx="4005072" cy="323165"/>
          </a:xfrm>
        </p:spPr>
        <p:txBody>
          <a:bodyPr/>
          <a:lstStyle>
            <a:lvl1pPr>
              <a:defRPr sz="21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9291" y="9369934"/>
            <a:ext cx="4114800" cy="27699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1012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1FBF9-4ACB-428D-B809-2C963AACB850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149D5-801E-4F4F-B7BE-7AF5C43063D1}" type="datetime1">
              <a:rPr lang="en-US" smtClean="0"/>
              <a:t>5/21/2025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2432-F9D9-4D94-86AA-C32CD7A569B9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4DEC0-0268-4441-9A71-AA9D129F496E}" type="datetime1">
              <a:rPr lang="en-US" smtClean="0"/>
              <a:t>5/21/2025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7424" y="1440181"/>
            <a:ext cx="7831836" cy="4584515"/>
          </a:xfrm>
        </p:spPr>
        <p:txBody>
          <a:bodyPr anchor="b">
            <a:normAutofit/>
          </a:bodyPr>
          <a:lstStyle>
            <a:lvl1pPr algn="l">
              <a:defRPr sz="6000" b="1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46E52ED-0545-03BB-5AB6-4552E92B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/>
        </p:blipFill>
        <p:spPr>
          <a:xfrm>
            <a:off x="0" y="0"/>
            <a:ext cx="92295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596" y="108777"/>
            <a:ext cx="12446070" cy="1989771"/>
          </a:xfrm>
        </p:spPr>
        <p:txBody>
          <a:bodyPr anchor="b">
            <a:normAutofit/>
          </a:bodyPr>
          <a:lstStyle>
            <a:lvl1pPr>
              <a:defRPr sz="4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8447" y="3108960"/>
            <a:ext cx="12486134" cy="5239512"/>
          </a:xfrm>
        </p:spPr>
        <p:txBody>
          <a:bodyPr>
            <a:normAutofit/>
          </a:bodyPr>
          <a:lstStyle>
            <a:lvl1pPr marL="342900" indent="-342900">
              <a:lnSpc>
                <a:spcPts val="36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000"/>
            </a:lvl1pPr>
            <a:lvl2pPr marL="1200150" indent="-514350">
              <a:lnSpc>
                <a:spcPts val="3600"/>
              </a:lnSpc>
              <a:buFont typeface="Arial" panose="020B0604020202020204" pitchFamily="34" charset="0"/>
              <a:buChar char="•"/>
              <a:defRPr sz="3000"/>
            </a:lvl2pPr>
            <a:lvl3pPr marL="1885950" indent="-514350">
              <a:lnSpc>
                <a:spcPts val="3600"/>
              </a:lnSpc>
              <a:buFont typeface="Arial" panose="020B0604020202020204" pitchFamily="34" charset="0"/>
              <a:buChar char="•"/>
              <a:defRPr sz="3000"/>
            </a:lvl3pPr>
            <a:lvl4pPr marL="2571750" indent="-514350">
              <a:lnSpc>
                <a:spcPts val="3600"/>
              </a:lnSpc>
              <a:buFont typeface="Arial" panose="020B0604020202020204" pitchFamily="34" charset="0"/>
              <a:buChar char="•"/>
              <a:defRPr sz="3000"/>
            </a:lvl4pPr>
            <a:lvl5pPr marL="3257550" indent="-514350">
              <a:lnSpc>
                <a:spcPts val="3600"/>
              </a:lnSpc>
              <a:buFont typeface="Arial" panose="020B0604020202020204" pitchFamily="34" charset="0"/>
              <a:buChar char="•"/>
              <a:defRPr sz="3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Fifth level 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7028" y="9369934"/>
            <a:ext cx="4005072" cy="323165"/>
          </a:xfrm>
        </p:spPr>
        <p:txBody>
          <a:bodyPr/>
          <a:lstStyle>
            <a:lvl1pPr>
              <a:defRPr sz="21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9291" y="9369934"/>
            <a:ext cx="4114800" cy="27699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0D319D-67F8-5830-99A3-7EB562C28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/>
        </p:blipFill>
        <p:spPr>
          <a:xfrm>
            <a:off x="14123195" y="397044"/>
            <a:ext cx="4164807" cy="98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8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596" y="108777"/>
            <a:ext cx="15607761" cy="1989771"/>
          </a:xfrm>
        </p:spPr>
        <p:txBody>
          <a:bodyPr anchor="b">
            <a:normAutofit/>
          </a:bodyPr>
          <a:lstStyle>
            <a:lvl1pPr>
              <a:defRPr sz="4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0645" y="3109913"/>
            <a:ext cx="7331391" cy="55316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3000"/>
            </a:lvl1pPr>
            <a:lvl2pPr marL="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2pPr>
            <a:lvl3pPr marL="10287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3pPr>
            <a:lvl4pPr marL="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4pPr>
            <a:lvl5pPr marL="1714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5pPr>
            <a:lvl6pPr marL="2400300">
              <a:defRPr/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15966" y="3109913"/>
            <a:ext cx="7331391" cy="55316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3000"/>
            </a:lvl1pPr>
            <a:lvl2pPr marL="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2pPr>
            <a:lvl3pPr marL="10287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3pPr>
            <a:lvl4pPr marL="1714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4pPr>
            <a:lvl5pPr marL="24003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3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7028" y="9369934"/>
            <a:ext cx="4005072" cy="323165"/>
          </a:xfrm>
        </p:spPr>
        <p:txBody>
          <a:bodyPr/>
          <a:lstStyle>
            <a:lvl1pPr>
              <a:defRPr sz="21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9291" y="9369934"/>
            <a:ext cx="4114800" cy="27699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702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06404F0-C6D6-98DF-5397-EF0F68B0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/>
        </p:blipFill>
        <p:spPr>
          <a:xfrm>
            <a:off x="13458827" y="7621931"/>
            <a:ext cx="4829175" cy="2665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596" y="108777"/>
            <a:ext cx="15607761" cy="1989771"/>
          </a:xfrm>
        </p:spPr>
        <p:txBody>
          <a:bodyPr anchor="b">
            <a:normAutofit/>
          </a:bodyPr>
          <a:lstStyle>
            <a:lvl1pPr>
              <a:defRPr sz="4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67028" y="3088004"/>
            <a:ext cx="9289257" cy="5531645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3000"/>
            </a:lvl1pPr>
            <a:lvl2pPr marL="10287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3000"/>
            </a:lvl2pPr>
            <a:lvl3pPr marL="17145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3000"/>
            </a:lvl3pPr>
            <a:lvl4pPr marL="24003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3000"/>
            </a:lvl4pPr>
            <a:lvl5pPr marL="30861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3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443225" y="3088006"/>
            <a:ext cx="4504133" cy="55316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spcAft>
                <a:spcPts val="900"/>
              </a:spcAft>
              <a:buFont typeface="+mj-lt"/>
              <a:buNone/>
              <a:defRPr sz="3000"/>
            </a:lvl1pPr>
            <a:lvl2pPr marL="342900" indent="-342900">
              <a:lnSpc>
                <a:spcPct val="100000"/>
              </a:lnSpc>
              <a:spcBef>
                <a:spcPts val="1500"/>
              </a:spcBef>
              <a:spcAft>
                <a:spcPts val="900"/>
              </a:spcAft>
              <a:buFont typeface="+mj-lt"/>
              <a:buNone/>
              <a:defRPr sz="3000"/>
            </a:lvl2pPr>
            <a:lvl3pPr marL="0" indent="0">
              <a:lnSpc>
                <a:spcPct val="100000"/>
              </a:lnSpc>
              <a:spcBef>
                <a:spcPts val="1500"/>
              </a:spcBef>
              <a:spcAft>
                <a:spcPts val="900"/>
              </a:spcAft>
              <a:buFont typeface="+mj-lt"/>
              <a:buNone/>
              <a:defRPr sz="3000"/>
            </a:lvl3pPr>
            <a:lvl4pPr marL="0" indent="0">
              <a:lnSpc>
                <a:spcPct val="100000"/>
              </a:lnSpc>
              <a:spcBef>
                <a:spcPts val="1500"/>
              </a:spcBef>
              <a:spcAft>
                <a:spcPts val="900"/>
              </a:spcAft>
              <a:buFont typeface="+mj-lt"/>
              <a:buNone/>
              <a:defRPr sz="3000"/>
            </a:lvl4pPr>
            <a:lvl5pPr marL="0" indent="0">
              <a:lnSpc>
                <a:spcPct val="100000"/>
              </a:lnSpc>
              <a:spcBef>
                <a:spcPts val="1500"/>
              </a:spcBef>
              <a:spcAft>
                <a:spcPts val="900"/>
              </a:spcAft>
              <a:buFont typeface="+mj-lt"/>
              <a:buNone/>
              <a:defRPr sz="3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7028" y="9369934"/>
            <a:ext cx="4005072" cy="323165"/>
          </a:xfrm>
        </p:spPr>
        <p:txBody>
          <a:bodyPr/>
          <a:lstStyle>
            <a:lvl1pPr>
              <a:defRPr sz="21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9291" y="9369934"/>
            <a:ext cx="4114800" cy="27699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4451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2044" y="1887579"/>
            <a:ext cx="5423911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59943" y="2796890"/>
            <a:ext cx="14968112" cy="4648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D82C-6F83-460B-99A4-2E149E54F995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0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Relationship Id="rId4" Type="http://schemas.openxmlformats.org/officeDocument/2006/relationships/chart" Target="../charts/char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3.xml"/><Relationship Id="rId4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47.png"/><Relationship Id="rId5" Type="http://schemas.openxmlformats.org/officeDocument/2006/relationships/image" Target="../media/image290.png"/><Relationship Id="rId4" Type="http://schemas.openxmlformats.org/officeDocument/2006/relationships/customXml" Target="../ink/ink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48.png"/><Relationship Id="rId5" Type="http://schemas.openxmlformats.org/officeDocument/2006/relationships/image" Target="../media/image330.png"/><Relationship Id="rId4" Type="http://schemas.openxmlformats.org/officeDocument/2006/relationships/customXml" Target="../ink/ink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49.png"/><Relationship Id="rId5" Type="http://schemas.openxmlformats.org/officeDocument/2006/relationships/image" Target="../media/image290.png"/><Relationship Id="rId4" Type="http://schemas.openxmlformats.org/officeDocument/2006/relationships/customXml" Target="../ink/ink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6" Type="http://schemas.openxmlformats.org/officeDocument/2006/relationships/image" Target="../media/image50.png"/><Relationship Id="rId5" Type="http://schemas.openxmlformats.org/officeDocument/2006/relationships/image" Target="../media/image330.png"/><Relationship Id="rId4" Type="http://schemas.openxmlformats.org/officeDocument/2006/relationships/customXml" Target="../ink/ink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83FBB4A2-5AA1-D12D-AB85-2D2BC70B9354}"/>
              </a:ext>
            </a:extLst>
          </p:cNvPr>
          <p:cNvSpPr/>
          <p:nvPr/>
        </p:nvSpPr>
        <p:spPr>
          <a:xfrm>
            <a:off x="0" y="-1455402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object 2"/>
          <p:cNvGrpSpPr/>
          <p:nvPr/>
        </p:nvGrpSpPr>
        <p:grpSpPr>
          <a:xfrm>
            <a:off x="-9525" y="-84519"/>
            <a:ext cx="18278475" cy="10371519"/>
            <a:chOff x="9411" y="-429342"/>
            <a:chExt cx="18278475" cy="10806880"/>
          </a:xfrm>
        </p:grpSpPr>
        <p:pic>
          <p:nvPicPr>
            <p:cNvPr id="3" name="object 3" descr="Person holding tablet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0" t="56" r="1240" b="2182"/>
            <a:stretch/>
          </p:blipFill>
          <p:spPr>
            <a:xfrm>
              <a:off x="11395089" y="-429342"/>
              <a:ext cx="6892797" cy="100568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object 4"/>
            <p:cNvSpPr/>
            <p:nvPr/>
          </p:nvSpPr>
          <p:spPr>
            <a:xfrm>
              <a:off x="9411" y="8844748"/>
              <a:ext cx="18278475" cy="1532790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038554" y="8466122"/>
              <a:ext cx="1323340" cy="781050"/>
            </a:xfrm>
            <a:custGeom>
              <a:avLst/>
              <a:gdLst/>
              <a:ahLst/>
              <a:cxnLst/>
              <a:rect l="l" t="t" r="r" b="b"/>
              <a:pathLst>
                <a:path w="1323339" h="781050">
                  <a:moveTo>
                    <a:pt x="931100" y="780455"/>
                  </a:moveTo>
                  <a:lnTo>
                    <a:pt x="392215" y="780455"/>
                  </a:lnTo>
                  <a:lnTo>
                    <a:pt x="342979" y="777418"/>
                  </a:lnTo>
                  <a:lnTo>
                    <a:pt x="295579" y="768549"/>
                  </a:lnTo>
                  <a:lnTo>
                    <a:pt x="250380" y="754212"/>
                  </a:lnTo>
                  <a:lnTo>
                    <a:pt x="207749" y="734771"/>
                  </a:lnTo>
                  <a:lnTo>
                    <a:pt x="168052" y="710591"/>
                  </a:lnTo>
                  <a:lnTo>
                    <a:pt x="131654" y="682035"/>
                  </a:lnTo>
                  <a:lnTo>
                    <a:pt x="98921" y="649468"/>
                  </a:lnTo>
                  <a:lnTo>
                    <a:pt x="70220" y="613255"/>
                  </a:lnTo>
                  <a:lnTo>
                    <a:pt x="45917" y="573758"/>
                  </a:lnTo>
                  <a:lnTo>
                    <a:pt x="26377" y="531343"/>
                  </a:lnTo>
                  <a:lnTo>
                    <a:pt x="11967" y="486373"/>
                  </a:lnTo>
                  <a:lnTo>
                    <a:pt x="3052" y="439214"/>
                  </a:lnTo>
                  <a:lnTo>
                    <a:pt x="0" y="390227"/>
                  </a:lnTo>
                  <a:lnTo>
                    <a:pt x="3052" y="341241"/>
                  </a:lnTo>
                  <a:lnTo>
                    <a:pt x="11967" y="294081"/>
                  </a:lnTo>
                  <a:lnTo>
                    <a:pt x="26377" y="249112"/>
                  </a:lnTo>
                  <a:lnTo>
                    <a:pt x="45917" y="206697"/>
                  </a:lnTo>
                  <a:lnTo>
                    <a:pt x="70220" y="167200"/>
                  </a:lnTo>
                  <a:lnTo>
                    <a:pt x="98921" y="130986"/>
                  </a:lnTo>
                  <a:lnTo>
                    <a:pt x="131654" y="98420"/>
                  </a:lnTo>
                  <a:lnTo>
                    <a:pt x="168052" y="69864"/>
                  </a:lnTo>
                  <a:lnTo>
                    <a:pt x="207749" y="45684"/>
                  </a:lnTo>
                  <a:lnTo>
                    <a:pt x="250380" y="26243"/>
                  </a:lnTo>
                  <a:lnTo>
                    <a:pt x="295579" y="11906"/>
                  </a:lnTo>
                  <a:lnTo>
                    <a:pt x="342979" y="3037"/>
                  </a:lnTo>
                  <a:lnTo>
                    <a:pt x="392215" y="0"/>
                  </a:lnTo>
                  <a:lnTo>
                    <a:pt x="931100" y="0"/>
                  </a:lnTo>
                  <a:lnTo>
                    <a:pt x="980335" y="3037"/>
                  </a:lnTo>
                  <a:lnTo>
                    <a:pt x="1027736" y="11906"/>
                  </a:lnTo>
                  <a:lnTo>
                    <a:pt x="1072934" y="26243"/>
                  </a:lnTo>
                  <a:lnTo>
                    <a:pt x="1115565" y="45684"/>
                  </a:lnTo>
                  <a:lnTo>
                    <a:pt x="1155263" y="69864"/>
                  </a:lnTo>
                  <a:lnTo>
                    <a:pt x="1191661" y="98420"/>
                  </a:lnTo>
                  <a:lnTo>
                    <a:pt x="1224394" y="130986"/>
                  </a:lnTo>
                  <a:lnTo>
                    <a:pt x="1253094" y="167200"/>
                  </a:lnTo>
                  <a:lnTo>
                    <a:pt x="1277398" y="206697"/>
                  </a:lnTo>
                  <a:lnTo>
                    <a:pt x="1296938" y="249112"/>
                  </a:lnTo>
                  <a:lnTo>
                    <a:pt x="1311348" y="294081"/>
                  </a:lnTo>
                  <a:lnTo>
                    <a:pt x="1320262" y="341241"/>
                  </a:lnTo>
                  <a:lnTo>
                    <a:pt x="1323315" y="390227"/>
                  </a:lnTo>
                  <a:lnTo>
                    <a:pt x="1320262" y="439214"/>
                  </a:lnTo>
                  <a:lnTo>
                    <a:pt x="1311348" y="486373"/>
                  </a:lnTo>
                  <a:lnTo>
                    <a:pt x="1296938" y="531343"/>
                  </a:lnTo>
                  <a:lnTo>
                    <a:pt x="1277398" y="573758"/>
                  </a:lnTo>
                  <a:lnTo>
                    <a:pt x="1253094" y="613255"/>
                  </a:lnTo>
                  <a:lnTo>
                    <a:pt x="1224394" y="649468"/>
                  </a:lnTo>
                  <a:lnTo>
                    <a:pt x="1191661" y="682035"/>
                  </a:lnTo>
                  <a:lnTo>
                    <a:pt x="1155263" y="710591"/>
                  </a:lnTo>
                  <a:lnTo>
                    <a:pt x="1115565" y="734771"/>
                  </a:lnTo>
                  <a:lnTo>
                    <a:pt x="1072934" y="754212"/>
                  </a:lnTo>
                  <a:lnTo>
                    <a:pt x="1027736" y="768549"/>
                  </a:lnTo>
                  <a:lnTo>
                    <a:pt x="980335" y="777418"/>
                  </a:lnTo>
                  <a:lnTo>
                    <a:pt x="931100" y="780455"/>
                  </a:lnTo>
                  <a:close/>
                </a:path>
              </a:pathLst>
            </a:custGeom>
            <a:solidFill>
              <a:srgbClr val="13110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3608" y="8756680"/>
              <a:ext cx="752475" cy="238125"/>
            </a:xfrm>
            <a:custGeom>
              <a:avLst/>
              <a:gdLst/>
              <a:ahLst/>
              <a:cxnLst/>
              <a:rect l="l" t="t" r="r" b="b"/>
              <a:pathLst>
                <a:path w="752475" h="238125">
                  <a:moveTo>
                    <a:pt x="590064" y="237860"/>
                  </a:moveTo>
                  <a:lnTo>
                    <a:pt x="578817" y="237860"/>
                  </a:lnTo>
                  <a:lnTo>
                    <a:pt x="572490" y="235042"/>
                  </a:lnTo>
                  <a:lnTo>
                    <a:pt x="568272" y="228702"/>
                  </a:lnTo>
                  <a:lnTo>
                    <a:pt x="565098" y="220809"/>
                  </a:lnTo>
                  <a:lnTo>
                    <a:pt x="565021" y="212586"/>
                  </a:lnTo>
                  <a:lnTo>
                    <a:pt x="567975" y="205023"/>
                  </a:lnTo>
                  <a:lnTo>
                    <a:pt x="573896" y="199112"/>
                  </a:lnTo>
                  <a:lnTo>
                    <a:pt x="661769" y="139933"/>
                  </a:lnTo>
                  <a:lnTo>
                    <a:pt x="0" y="139933"/>
                  </a:lnTo>
                  <a:lnTo>
                    <a:pt x="0" y="97662"/>
                  </a:lnTo>
                  <a:lnTo>
                    <a:pt x="661769" y="97662"/>
                  </a:lnTo>
                  <a:lnTo>
                    <a:pt x="573896" y="38483"/>
                  </a:lnTo>
                  <a:lnTo>
                    <a:pt x="567975" y="32275"/>
                  </a:lnTo>
                  <a:lnTo>
                    <a:pt x="565021" y="24745"/>
                  </a:lnTo>
                  <a:lnTo>
                    <a:pt x="565098" y="16688"/>
                  </a:lnTo>
                  <a:lnTo>
                    <a:pt x="568272" y="8894"/>
                  </a:lnTo>
                  <a:lnTo>
                    <a:pt x="574467" y="2961"/>
                  </a:lnTo>
                  <a:lnTo>
                    <a:pt x="581980" y="0"/>
                  </a:lnTo>
                  <a:lnTo>
                    <a:pt x="590021" y="77"/>
                  </a:lnTo>
                  <a:lnTo>
                    <a:pt x="597797" y="3258"/>
                  </a:lnTo>
                  <a:lnTo>
                    <a:pt x="742612" y="101185"/>
                  </a:lnTo>
                  <a:lnTo>
                    <a:pt x="748938" y="105412"/>
                  </a:lnTo>
                  <a:lnTo>
                    <a:pt x="752453" y="111753"/>
                  </a:lnTo>
                  <a:lnTo>
                    <a:pt x="752453" y="125843"/>
                  </a:lnTo>
                  <a:lnTo>
                    <a:pt x="748938" y="132184"/>
                  </a:lnTo>
                  <a:lnTo>
                    <a:pt x="743315" y="136411"/>
                  </a:lnTo>
                  <a:lnTo>
                    <a:pt x="597797" y="234338"/>
                  </a:lnTo>
                  <a:lnTo>
                    <a:pt x="594282" y="236451"/>
                  </a:lnTo>
                  <a:lnTo>
                    <a:pt x="590064" y="23786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1420" y="1954703"/>
            <a:ext cx="9685421" cy="4302716"/>
          </a:xfrm>
          <a:prstGeom prst="rect">
            <a:avLst/>
          </a:prstGeom>
        </p:spPr>
        <p:txBody>
          <a:bodyPr vert="horz" wrap="square" lIns="0" tIns="68580" rIns="0" bIns="0" rtlCol="0" anchor="t">
            <a:spAutoFit/>
          </a:bodyPr>
          <a:lstStyle/>
          <a:p>
            <a:pPr marL="12700" marR="5080">
              <a:lnSpc>
                <a:spcPts val="12450"/>
              </a:lnSpc>
              <a:spcBef>
                <a:spcPts val="540"/>
              </a:spcBef>
            </a:pPr>
            <a:r>
              <a:rPr lang="en-US" sz="10400" b="1" spc="-180" dirty="0">
                <a:solidFill>
                  <a:srgbClr val="13110E"/>
                </a:solidFill>
                <a:latin typeface="Roboto"/>
                <a:cs typeface="Roboto"/>
              </a:rPr>
              <a:t>Financial Highlights</a:t>
            </a:r>
            <a:endParaRPr lang="en-US" sz="10400" dirty="0">
              <a:latin typeface="Roboto"/>
              <a:cs typeface="Roboto"/>
            </a:endParaRPr>
          </a:p>
          <a:p>
            <a:pPr marL="12700" marR="2282190">
              <a:lnSpc>
                <a:spcPct val="115199"/>
              </a:lnSpc>
              <a:spcBef>
                <a:spcPts val="3875"/>
              </a:spcBef>
            </a:pPr>
            <a:r>
              <a:rPr lang="en-US" sz="3200" dirty="0">
                <a:solidFill>
                  <a:srgbClr val="13110E"/>
                </a:solidFill>
                <a:latin typeface="Roboto"/>
                <a:cs typeface="Roboto"/>
              </a:rPr>
              <a:t>As of April 30, 2025</a:t>
            </a:r>
            <a:endParaRPr lang="en-US" sz="3200" dirty="0">
              <a:solidFill>
                <a:srgbClr val="13110E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D207C4-1CBF-4585-B814-CE209C232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11" y="130077"/>
            <a:ext cx="4907603" cy="13342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0B45EF4-412F-B47D-3BFB-4A362D3DCDEB}"/>
              </a:ext>
            </a:extLst>
          </p:cNvPr>
          <p:cNvSpPr/>
          <p:nvPr/>
        </p:nvSpPr>
        <p:spPr>
          <a:xfrm>
            <a:off x="947463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E33D48F-A199-4DAF-1B98-AF927DE01C91}"/>
              </a:ext>
            </a:extLst>
          </p:cNvPr>
          <p:cNvSpPr/>
          <p:nvPr/>
        </p:nvSpPr>
        <p:spPr>
          <a:xfrm>
            <a:off x="9281159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93403" y="322429"/>
            <a:ext cx="10058400" cy="1685817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txBody>
          <a:bodyPr wrap="square" lIns="0" tIns="0" rIns="0" bIns="0" anchor="ctr" anchorCtr="1">
            <a:normAutofit fontScale="97500"/>
          </a:bodyPr>
          <a:lstStyle>
            <a:defPPr>
              <a:defRPr lang="en-US"/>
            </a:defPPr>
            <a:lvl1pPr algn="ctr">
              <a:defRPr sz="3600" b="1" i="0" kern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INTERIM FINANCIAL REPORT (unaudited)</a:t>
            </a:r>
            <a:br>
              <a:rPr lang="en-US" dirty="0"/>
            </a:br>
            <a:r>
              <a:rPr lang="en-US" dirty="0"/>
              <a:t>As of April 30, 2025</a:t>
            </a:r>
            <a:br>
              <a:rPr lang="en-US" dirty="0"/>
            </a:br>
            <a:r>
              <a:rPr lang="en-US" dirty="0"/>
              <a:t>Indicators of Efficient Leverage Reserves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375889" y="2578222"/>
            <a:ext cx="7196419" cy="18106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</a:t>
            </a:r>
            <a:r>
              <a:rPr lang="en-US" sz="3000" ker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Adobe Devanagari" panose="02040503050201020203" pitchFamily="18" charset="0"/>
              </a:rPr>
              <a:t>Balance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much is available in reserves?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745747" y="2571288"/>
            <a:ext cx="7196328" cy="1824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Debt to Income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ability of HCDE to cover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its debt payments?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375889" y="4550835"/>
            <a:ext cx="7196419" cy="32335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R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Unassigned Fund Balance    </a:t>
            </a:r>
            <a:r>
              <a:rPr lang="en-US" sz="3000" b="1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$21,903,342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Total Fund Balance                </a:t>
            </a:r>
            <a:r>
              <a:rPr lang="en-US" sz="3000" b="1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$51,463,562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715783" y="4508618"/>
            <a:ext cx="7196328" cy="32372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Annual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Principal and Interest Payments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on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Term Debt and Capital Leases :  	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$2,598,038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G/F Revenue	Less Facility </a:t>
            </a:r>
            <a:r>
              <a:rPr lang="en-US" sz="24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$59,952,510-4,587,774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Charges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</a:t>
            </a:r>
            <a:r>
              <a:rPr lang="en-US" sz="24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1664754" y="8189150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43% FY25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5296391" y="8189150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37% FY24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10309276" y="8193832"/>
            <a:ext cx="2644765" cy="1025522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4.69% FY25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940914" y="8226415"/>
            <a:ext cx="2644765" cy="1013317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 FY24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219780" y="9379911"/>
            <a:ext cx="2194560" cy="5029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65%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10588113" y="9379911"/>
            <a:ext cx="2194560" cy="5029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5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4489707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954041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1438791" y="5131553"/>
            <a:ext cx="694016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407340" y="6347524"/>
            <a:ext cx="7196419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000" kern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Goal: 		  &lt;75%</a:t>
            </a:r>
          </a:p>
          <a:p>
            <a:r>
              <a:rPr lang="en-US" sz="3000" kern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Benchmark:	  50% to 75%</a:t>
            </a:r>
          </a:p>
          <a:p>
            <a:r>
              <a:rPr lang="en-US" sz="3000" kern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Danger: 		  &lt;50%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889016" y="6299174"/>
            <a:ext cx="68550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Goal: 	     &lt;25% of annual revenue</a:t>
            </a:r>
          </a:p>
          <a:p>
            <a:r>
              <a:rPr lang="en-US" sz="3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Benchmark:     25% to &lt;49%</a:t>
            </a:r>
          </a:p>
          <a:p>
            <a:r>
              <a:rPr lang="en-US" sz="3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Danger: 	       Over &gt; 50%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10029054" y="5399349"/>
            <a:ext cx="6548107" cy="47603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C30BE39-BD0B-0EB4-1B51-430617B1E2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10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83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7D7B-30BD-0CB0-CBA3-94C6D491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3128" y="205740"/>
            <a:ext cx="8041944" cy="984885"/>
          </a:xfrm>
        </p:spPr>
        <p:txBody>
          <a:bodyPr/>
          <a:lstStyle/>
          <a:p>
            <a:pPr algn="ctr"/>
            <a:r>
              <a:rPr lang="en-US" dirty="0"/>
              <a:t>Combined Debt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F8DFC-7A4F-F458-9EBC-18EC047E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1034717"/>
            <a:ext cx="17818767" cy="862664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13F091C-8935-D9B8-816E-C6276C15EE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11</a:t>
            </a:fld>
            <a:endParaRPr lang="en-US" sz="2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4CEA2E7-1E32-2ACA-3448-FB324C69C521}"/>
                  </a:ext>
                </a:extLst>
              </p14:cNvPr>
              <p14:cNvContentPartPr/>
              <p14:nvPr/>
            </p14:nvContentPartPr>
            <p14:xfrm>
              <a:off x="19599177" y="1166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4CEA2E7-1E32-2ACA-3448-FB324C69C5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45537" y="1058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996C7D8-FAF2-B11A-9944-AF582AEAE659}"/>
                  </a:ext>
                </a:extLst>
              </p14:cNvPr>
              <p14:cNvContentPartPr/>
              <p14:nvPr/>
            </p14:nvContentPartPr>
            <p14:xfrm>
              <a:off x="529257" y="3418920"/>
              <a:ext cx="360" cy="10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996C7D8-FAF2-B11A-9944-AF582AEAE6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257" y="3310920"/>
                <a:ext cx="1080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98609E3-B6D1-64A9-F29D-943D0590C5AB}"/>
                  </a:ext>
                </a:extLst>
              </p14:cNvPr>
              <p14:cNvContentPartPr/>
              <p14:nvPr/>
            </p14:nvContentPartPr>
            <p14:xfrm>
              <a:off x="473602" y="3311493"/>
              <a:ext cx="1149550" cy="16121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98609E3-B6D1-64A9-F29D-943D0590C5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599" y="3203537"/>
                <a:ext cx="1257197" cy="376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F868E9-A0FF-296F-58CF-CA3465CC2201}"/>
                  </a:ext>
                </a:extLst>
              </p14:cNvPr>
              <p14:cNvContentPartPr/>
              <p14:nvPr/>
            </p14:nvContentPartPr>
            <p14:xfrm>
              <a:off x="16916097" y="3378600"/>
              <a:ext cx="1161720" cy="38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F868E9-A0FF-296F-58CF-CA3465CC22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862457" y="3270600"/>
                <a:ext cx="1269360" cy="254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6588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5">
            <a:extLst>
              <a:ext uri="{FF2B5EF4-FFF2-40B4-BE49-F238E27FC236}">
                <a16:creationId xmlns:a16="http://schemas.microsoft.com/office/drawing/2014/main" id="{3B0C17AC-B435-01D4-52BD-4C7982202D2A}"/>
              </a:ext>
            </a:extLst>
          </p:cNvPr>
          <p:cNvSpPr/>
          <p:nvPr/>
        </p:nvSpPr>
        <p:spPr>
          <a:xfrm>
            <a:off x="947463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B007FEB3-EECB-985B-9E8E-7D7DA1636154}"/>
              </a:ext>
            </a:extLst>
          </p:cNvPr>
          <p:cNvSpPr/>
          <p:nvPr/>
        </p:nvSpPr>
        <p:spPr>
          <a:xfrm>
            <a:off x="9314222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3966127" y="299485"/>
            <a:ext cx="10058400" cy="1712740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txBody>
          <a:bodyPr wrap="square" lIns="0" tIns="0" rIns="0" bIns="0" anchor="ctr" anchorCtr="1">
            <a:normAutofit fontScale="975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>
              <a:defRPr/>
            </a:pP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April 30, 2025</a:t>
            </a:r>
            <a:b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Efficiency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387577" y="2586031"/>
            <a:ext cx="7178268" cy="18550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25E3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Revenue to Total Revenue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efficient is HCDE at leveraging local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axes? (Current)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709202" y="2580127"/>
            <a:ext cx="7178040" cy="18668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25E3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Indirect Cost to Tax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much dependency on indirect cost from grants?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329847" y="4583087"/>
            <a:ext cx="7187711" cy="32335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25E3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Current Tax Revenue	         </a:t>
            </a:r>
            <a:r>
              <a:rPr lang="en-US" sz="28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$30,627,726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1712489" y="8189150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32% FY25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5105630" y="8189150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27% FY24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10202700" y="8083077"/>
            <a:ext cx="2644765" cy="1025522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2.3% FY25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739423" y="8081447"/>
            <a:ext cx="2644765" cy="1024128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2.2% FY24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267516" y="9379912"/>
            <a:ext cx="2089737" cy="47200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22%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10595046" y="9379912"/>
            <a:ext cx="2200979" cy="49892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3.6%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4537442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960974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>
            <a:cxnSpLocks/>
          </p:cNvCxnSpPr>
          <p:nvPr/>
        </p:nvCxnSpPr>
        <p:spPr>
          <a:xfrm flipV="1">
            <a:off x="1506631" y="5143500"/>
            <a:ext cx="6860034" cy="2755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506631" y="6111157"/>
            <a:ext cx="7197999" cy="14773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Goal: 	      &lt;20% of revenue </a:t>
            </a:r>
          </a:p>
          <a:p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Benchmark:    20% to 30%</a:t>
            </a:r>
          </a:p>
          <a:p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Danger: 	      Over &gt;30%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993119" y="6212943"/>
            <a:ext cx="6821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Goal: 	       &gt;5% 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Benchmark:     2% to 5%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Danger: 	       Under &lt; 2%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10112791" y="5351473"/>
            <a:ext cx="6546303" cy="27559"/>
          </a:xfrm>
          <a:prstGeom prst="line">
            <a:avLst/>
          </a:prstGeom>
          <a:ln>
            <a:solidFill>
              <a:srgbClr val="33244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ABB1194-16C8-4428-A90A-16C9EF4B67B6}"/>
              </a:ext>
            </a:extLst>
          </p:cNvPr>
          <p:cNvSpPr txBox="1"/>
          <p:nvPr/>
        </p:nvSpPr>
        <p:spPr>
          <a:xfrm>
            <a:off x="9938920" y="5533280"/>
            <a:ext cx="701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General Fund Revenues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$1,306,381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D87D1-FDFA-4D57-8726-975E86F3373E}"/>
              </a:ext>
            </a:extLst>
          </p:cNvPr>
          <p:cNvSpPr txBox="1"/>
          <p:nvPr/>
        </p:nvSpPr>
        <p:spPr>
          <a:xfrm>
            <a:off x="1387577" y="5282188"/>
            <a:ext cx="694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Revenue		</a:t>
            </a:r>
            <a:r>
              <a:rPr lang="en-US" sz="28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$ 94,455,903</a:t>
            </a:r>
          </a:p>
        </p:txBody>
      </p:sp>
      <p:sp>
        <p:nvSpPr>
          <p:cNvPr id="36" name="Content Placeholder 27">
            <a:extLst>
              <a:ext uri="{FF2B5EF4-FFF2-40B4-BE49-F238E27FC236}">
                <a16:creationId xmlns:a16="http://schemas.microsoft.com/office/drawing/2014/main" id="{DBE2767D-A3E4-7725-CF62-6FF18E501562}"/>
              </a:ext>
            </a:extLst>
          </p:cNvPr>
          <p:cNvSpPr txBox="1">
            <a:spLocks/>
          </p:cNvSpPr>
          <p:nvPr/>
        </p:nvSpPr>
        <p:spPr>
          <a:xfrm>
            <a:off x="9664014" y="4619819"/>
            <a:ext cx="7187184" cy="32351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25E3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Indirect Cost General Fund	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$1,3</a:t>
            </a:r>
            <a:r>
              <a:rPr lang="en-US" sz="28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97,067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0F8438-DE6C-3642-BA5F-86638153D3D0}"/>
              </a:ext>
            </a:extLst>
          </p:cNvPr>
          <p:cNvSpPr txBox="1"/>
          <p:nvPr/>
        </p:nvSpPr>
        <p:spPr>
          <a:xfrm>
            <a:off x="9718213" y="6199862"/>
            <a:ext cx="6821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Goal: 	       &gt;5% 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Benchmark:     2% to 5%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Danger: 	       Under &lt; 2%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D30DF1-E79F-FC4E-AF9C-ACA9742F4445}"/>
              </a:ext>
            </a:extLst>
          </p:cNvPr>
          <p:cNvCxnSpPr>
            <a:cxnSpLocks/>
          </p:cNvCxnSpPr>
          <p:nvPr/>
        </p:nvCxnSpPr>
        <p:spPr>
          <a:xfrm>
            <a:off x="9837885" y="5338392"/>
            <a:ext cx="6546303" cy="2755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9A4E353-E273-0126-9C12-3254EFC0D28C}"/>
              </a:ext>
            </a:extLst>
          </p:cNvPr>
          <p:cNvSpPr txBox="1"/>
          <p:nvPr/>
        </p:nvSpPr>
        <p:spPr>
          <a:xfrm>
            <a:off x="9664014" y="5520199"/>
            <a:ext cx="701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General Fund Revenues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$59,952,510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A99A9FD-791A-4B90-2CA8-175CCD938B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12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8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5">
            <a:extLst>
              <a:ext uri="{FF2B5EF4-FFF2-40B4-BE49-F238E27FC236}">
                <a16:creationId xmlns:a16="http://schemas.microsoft.com/office/drawing/2014/main" id="{87AF0FAB-6817-E595-279D-6C9C55E1D05C}"/>
              </a:ext>
            </a:extLst>
          </p:cNvPr>
          <p:cNvSpPr/>
          <p:nvPr/>
        </p:nvSpPr>
        <p:spPr>
          <a:xfrm>
            <a:off x="947463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DC93C660-F1DC-6C66-FB78-E0181660742F}"/>
              </a:ext>
            </a:extLst>
          </p:cNvPr>
          <p:cNvSpPr/>
          <p:nvPr/>
        </p:nvSpPr>
        <p:spPr>
          <a:xfrm>
            <a:off x="9314222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060602" y="248362"/>
            <a:ext cx="10058400" cy="1712740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>
                <a:lumMod val="10000"/>
              </a:schemeClr>
            </a:solidFill>
          </a:ln>
          <a:effectLst>
            <a:outerShdw blurRad="50800" dist="50800" dir="5400000" sx="8000" sy="8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anchor="ctr" anchorCtr="1">
            <a:normAutofit fontScale="975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59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37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April 30, 2025</a:t>
            </a:r>
            <a:b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200" b="1" i="1" u="none" strike="noStrike" kern="0" cap="none" spc="0" normalizeH="0" baseline="0" noProof="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Revenue Growth</a:t>
            </a:r>
            <a:endParaRPr kumimoji="0" lang="en-US" sz="42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387989" y="2595926"/>
            <a:ext cx="7178268" cy="18550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E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Revenue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are revenues spread across all Funds?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860580" y="2591119"/>
            <a:ext cx="6821953" cy="18668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E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Revenue Growth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market growth for fee on services?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396697" y="4593107"/>
            <a:ext cx="7187711" cy="32335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E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Fee for Service Revenues (G/F)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$19,299,893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Revenues                     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$94,455,903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881417" y="4622406"/>
            <a:ext cx="6803801" cy="32351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E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267927" y="9379911"/>
            <a:ext cx="2194560" cy="5029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39%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10760585" y="9357287"/>
            <a:ext cx="2194560" cy="5029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17%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4537854" y="9417175"/>
            <a:ext cx="3549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14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955145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14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1396697" y="5143500"/>
            <a:ext cx="694016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387989" y="6359785"/>
            <a:ext cx="71782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Goal: 		  &gt;30% of annual revenue Benchmark:	  10% to 29%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Danger: 		  Under 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10007222" y="6399042"/>
            <a:ext cx="64531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Goal: 	       &gt;3% of + growth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Benchmark:     0% to 3%</a:t>
            </a:r>
          </a:p>
          <a:p>
            <a:r>
              <a:rPr lang="en-US" sz="300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Danger: 	       Under 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76BA3B-B36D-4730-80B1-4A1A933C4AAF}"/>
              </a:ext>
            </a:extLst>
          </p:cNvPr>
          <p:cNvSpPr txBox="1"/>
          <p:nvPr/>
        </p:nvSpPr>
        <p:spPr>
          <a:xfrm>
            <a:off x="9999941" y="4640221"/>
            <a:ext cx="6891362" cy="1200329"/>
          </a:xfrm>
          <a:prstGeom prst="rect">
            <a:avLst/>
          </a:prstGeom>
          <a:noFill/>
        </p:spPr>
        <p:txBody>
          <a:bodyPr wrap="square" lIns="182880">
            <a:spAutoFit/>
          </a:bodyPr>
          <a:lstStyle/>
          <a:p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Current Year Less Fee for Services Last Year  </a:t>
            </a:r>
            <a:r>
              <a:rPr lang="en-US" sz="24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$19,299,893-21,251,616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</a:t>
            </a: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Fees for Service Last Year   </a:t>
            </a:r>
            <a:r>
              <a:rPr lang="en-US" sz="2400" b="1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$21,251,616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10007222" y="5416330"/>
            <a:ext cx="6198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Bevel 23">
            <a:extLst>
              <a:ext uri="{FF2B5EF4-FFF2-40B4-BE49-F238E27FC236}">
                <a16:creationId xmlns:a16="http://schemas.microsoft.com/office/drawing/2014/main" id="{8CB9AC7A-2EA3-40E3-02A1-4717DF3D0CA5}"/>
              </a:ext>
            </a:extLst>
          </p:cNvPr>
          <p:cNvSpPr/>
          <p:nvPr/>
        </p:nvSpPr>
        <p:spPr>
          <a:xfrm>
            <a:off x="13561019" y="8157998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26% FY24 ​</a:t>
            </a:r>
          </a:p>
        </p:txBody>
      </p:sp>
      <p:sp>
        <p:nvSpPr>
          <p:cNvPr id="20" name="Bevel 23">
            <a:extLst>
              <a:ext uri="{FF2B5EF4-FFF2-40B4-BE49-F238E27FC236}">
                <a16:creationId xmlns:a16="http://schemas.microsoft.com/office/drawing/2014/main" id="{A162446F-0914-F945-E0DF-3DEBFE6ECC9F}"/>
              </a:ext>
            </a:extLst>
          </p:cNvPr>
          <p:cNvSpPr/>
          <p:nvPr/>
        </p:nvSpPr>
        <p:spPr>
          <a:xfrm>
            <a:off x="1817722" y="8164422"/>
            <a:ext cx="2720131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FY25 </a:t>
            </a:r>
          </a:p>
        </p:txBody>
      </p:sp>
      <p:sp>
        <p:nvSpPr>
          <p:cNvPr id="26" name="Bevel 23">
            <a:extLst>
              <a:ext uri="{FF2B5EF4-FFF2-40B4-BE49-F238E27FC236}">
                <a16:creationId xmlns:a16="http://schemas.microsoft.com/office/drawing/2014/main" id="{D6342ED5-3D84-DCB7-9E02-417114B72106}"/>
              </a:ext>
            </a:extLst>
          </p:cNvPr>
          <p:cNvSpPr/>
          <p:nvPr/>
        </p:nvSpPr>
        <p:spPr>
          <a:xfrm>
            <a:off x="5432030" y="8164422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19% FY24 </a:t>
            </a:r>
          </a:p>
        </p:txBody>
      </p:sp>
      <p:sp>
        <p:nvSpPr>
          <p:cNvPr id="27" name="Bevel 23">
            <a:extLst>
              <a:ext uri="{FF2B5EF4-FFF2-40B4-BE49-F238E27FC236}">
                <a16:creationId xmlns:a16="http://schemas.microsoft.com/office/drawing/2014/main" id="{2E0E3D17-73B8-C26B-3716-2DA23CBF04DB}"/>
              </a:ext>
            </a:extLst>
          </p:cNvPr>
          <p:cNvSpPr/>
          <p:nvPr/>
        </p:nvSpPr>
        <p:spPr>
          <a:xfrm>
            <a:off x="10425079" y="8157998"/>
            <a:ext cx="2644764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-9% FY25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BBD418A-16B3-E8A9-90C1-4438A4FDF7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13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392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B10A77F2-FBA5-7527-16F6-38A93FCF8DEC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A2F9D7-F5DA-4FA5-BD69-D05D6CF58904}"/>
              </a:ext>
            </a:extLst>
          </p:cNvPr>
          <p:cNvSpPr txBox="1">
            <a:spLocks/>
          </p:cNvSpPr>
          <p:nvPr/>
        </p:nvSpPr>
        <p:spPr>
          <a:xfrm>
            <a:off x="13258800" y="1887579"/>
            <a:ext cx="4233882" cy="3726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/>
            <a:r>
              <a:rPr lang="en-US" sz="4800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2024-2025 </a:t>
            </a:r>
            <a:br>
              <a:rPr lang="en-US" sz="4800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Fund Balance</a:t>
            </a:r>
            <a:br>
              <a:rPr lang="en-US" sz="4800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-</a:t>
            </a:r>
            <a:br>
              <a:rPr lang="en-US" sz="48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Activity</a:t>
            </a:r>
            <a:endParaRPr lang="en-US" sz="4800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6909C-ECAF-0BAC-95C7-438DF18EA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990" y="0"/>
            <a:ext cx="9996937" cy="782559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4966B6E-5D24-88B5-2C21-530EB59A44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14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E4C11-CF4A-A5ED-471E-AA44B18ED490}"/>
              </a:ext>
            </a:extLst>
          </p:cNvPr>
          <p:cNvSpPr txBox="1"/>
          <p:nvPr/>
        </p:nvSpPr>
        <p:spPr>
          <a:xfrm>
            <a:off x="2358189" y="8018279"/>
            <a:ext cx="590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Previous Budget Amendments:</a:t>
            </a:r>
          </a:p>
          <a:p>
            <a:r>
              <a:rPr lang="en-US" b="1" dirty="0"/>
              <a:t>Leadership Academy in Crosby  $350,000</a:t>
            </a:r>
          </a:p>
          <a:p>
            <a:r>
              <a:rPr lang="en-US" b="1" dirty="0"/>
              <a:t>Prairie view Grant match            $  41,000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F382700D-B384-E9B4-8860-4AF96200935F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4756" y="-106839"/>
            <a:ext cx="17037310" cy="2896306"/>
          </a:xfrm>
          <a:prstGeom prst="rect">
            <a:avLst/>
          </a:prstGeom>
        </p:spPr>
        <p:txBody>
          <a:bodyPr vert="horz" wrap="square" lIns="0" tIns="18351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spc="25" dirty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INTERIM FINANCIAL REPORT (unaudited)</a:t>
            </a:r>
            <a:br>
              <a:rPr lang="en-US" sz="3600" b="1" spc="25" dirty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</a:br>
            <a:r>
              <a:rPr lang="en-US" sz="3200" spc="25" dirty="0">
                <a:solidFill>
                  <a:srgbClr val="291F35"/>
                </a:solidFill>
                <a:latin typeface="Roboto"/>
                <a:cs typeface="Roboto"/>
              </a:rPr>
              <a:t>GENERAL, SPECIAL REVENUE, DEBT SERVICE FUNDS, CAPITAL PROJECTS, </a:t>
            </a:r>
          </a:p>
          <a:p>
            <a:pPr marL="12700" algn="ctr">
              <a:lnSpc>
                <a:spcPct val="100000"/>
              </a:lnSpc>
            </a:pPr>
            <a:r>
              <a:rPr lang="en-US" sz="3200" spc="25" dirty="0">
                <a:solidFill>
                  <a:srgbClr val="291F35"/>
                </a:solidFill>
                <a:latin typeface="Roboto"/>
                <a:cs typeface="Roboto"/>
              </a:rPr>
              <a:t>AND INTERNAL SERVICE FUNDS</a:t>
            </a:r>
          </a:p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4000" b="1" u="sng" spc="25" dirty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REVENUES (INFLOWS)</a:t>
            </a:r>
          </a:p>
          <a:p>
            <a:pPr marL="12700" algn="ctr"/>
            <a:r>
              <a:rPr lang="en-US" sz="2800" spc="25" dirty="0">
                <a:solidFill>
                  <a:srgbClr val="291F35"/>
                </a:solidFill>
                <a:latin typeface="Roboto"/>
                <a:cs typeface="Roboto"/>
              </a:rPr>
              <a:t>Budget to Actual for period ending April 30, 2025</a:t>
            </a:r>
            <a:endParaRPr sz="2800" dirty="0">
              <a:solidFill>
                <a:srgbClr val="291F35"/>
              </a:solidFill>
              <a:latin typeface="Roboto"/>
              <a:cs typeface="Roboto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554AA6F-AE78-CECB-895B-3648676662C4}"/>
              </a:ext>
            </a:extLst>
          </p:cNvPr>
          <p:cNvSpPr/>
          <p:nvPr/>
        </p:nvSpPr>
        <p:spPr>
          <a:xfrm rot="16200000">
            <a:off x="13009325" y="8860976"/>
            <a:ext cx="609856" cy="762000"/>
          </a:xfrm>
          <a:prstGeom prst="rightArrow">
            <a:avLst>
              <a:gd name="adj1" fmla="val 50000"/>
              <a:gd name="adj2" fmla="val 60286"/>
            </a:avLst>
          </a:prstGeom>
          <a:solidFill>
            <a:srgbClr val="C13D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18BC6-F607-B494-2404-38110B8AD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027" y="2811122"/>
            <a:ext cx="12884187" cy="6116004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2827708-AC14-A103-DF16-F019FE99DB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15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881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20FF98B1-A975-1D33-3C52-36BD54BD4684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5345" y="38100"/>
            <a:ext cx="17037310" cy="2960426"/>
          </a:xfrm>
          <a:prstGeom prst="rect">
            <a:avLst/>
          </a:prstGeom>
        </p:spPr>
        <p:txBody>
          <a:bodyPr vert="horz" wrap="square" lIns="0" tIns="183515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4000" b="1" spc="25" dirty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INTERIM FINANCIAL REPORT (unaudited)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3200" spc="25" dirty="0">
                <a:solidFill>
                  <a:srgbClr val="291F35"/>
                </a:solidFill>
                <a:latin typeface="Roboto"/>
                <a:cs typeface="Roboto"/>
              </a:rPr>
              <a:t>GENERAL, SPECIAL REVENUE, DEBT SERVICE FUNDS, CAPITAL PROJECTS, 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3200" spc="25" dirty="0">
                <a:solidFill>
                  <a:srgbClr val="291F35"/>
                </a:solidFill>
                <a:latin typeface="Roboto"/>
                <a:cs typeface="Roboto"/>
              </a:rPr>
              <a:t>AND INTERNAL SERVICE FUNDS</a:t>
            </a:r>
            <a:br>
              <a:rPr lang="en-US" sz="3600" b="1" spc="25" dirty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</a:br>
            <a:r>
              <a:rPr lang="en-US" sz="4000" b="1" u="sng" spc="25" dirty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Expenditures (OUTFLOWS)</a:t>
            </a:r>
          </a:p>
          <a:p>
            <a:pPr marL="12700" algn="ctr">
              <a:spcBef>
                <a:spcPts val="600"/>
              </a:spcBef>
            </a:pPr>
            <a:r>
              <a:rPr lang="en-US" sz="2800" spc="25" dirty="0">
                <a:solidFill>
                  <a:srgbClr val="291F35"/>
                </a:solidFill>
                <a:latin typeface="Roboto"/>
                <a:cs typeface="Roboto"/>
              </a:rPr>
              <a:t>Budget to Actual for period ending April 30, 2025</a:t>
            </a:r>
            <a:endParaRPr sz="2800" dirty="0">
              <a:solidFill>
                <a:srgbClr val="291F35"/>
              </a:solidFill>
              <a:latin typeface="Roboto"/>
              <a:cs typeface="Roboto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42BB365-C940-D2CD-2A5E-D62235192CC2}"/>
              </a:ext>
            </a:extLst>
          </p:cNvPr>
          <p:cNvSpPr/>
          <p:nvPr/>
        </p:nvSpPr>
        <p:spPr>
          <a:xfrm rot="16200000">
            <a:off x="13598268" y="9259080"/>
            <a:ext cx="974143" cy="762000"/>
          </a:xfrm>
          <a:prstGeom prst="rightArrow">
            <a:avLst>
              <a:gd name="adj1" fmla="val 50000"/>
              <a:gd name="adj2" fmla="val 60286"/>
            </a:avLst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7DA28-7AD0-7D5A-050F-D151BC944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0" y="3098800"/>
            <a:ext cx="12738100" cy="5953935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3D37DB6-4D06-8D58-5F37-F566AC33BD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16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31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6B6282A-1007-CF5F-CCAB-F911ED601247}"/>
              </a:ext>
            </a:extLst>
          </p:cNvPr>
          <p:cNvSpPr/>
          <p:nvPr/>
        </p:nvSpPr>
        <p:spPr>
          <a:xfrm>
            <a:off x="9411" y="0"/>
            <a:ext cx="18288000" cy="907675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D990B-4408-47DB-B75B-35C128504CF9}"/>
              </a:ext>
            </a:extLst>
          </p:cNvPr>
          <p:cNvSpPr txBox="1">
            <a:spLocks/>
          </p:cNvSpPr>
          <p:nvPr/>
        </p:nvSpPr>
        <p:spPr>
          <a:xfrm>
            <a:off x="3505200" y="342900"/>
            <a:ext cx="11277600" cy="2057400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FY 2024-25 Donations Report</a:t>
            </a:r>
            <a:br>
              <a:rPr lang="en-US" sz="40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All Funds as of April 30,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E65B38-A4A7-6119-5D59-CB20D8FE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834"/>
          <a:stretch/>
        </p:blipFill>
        <p:spPr>
          <a:xfrm>
            <a:off x="3693577" y="2550899"/>
            <a:ext cx="10697672" cy="7316071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AB6293E-53F1-07E4-EFC3-B101021D25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17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4387" y="2720022"/>
            <a:ext cx="13490918" cy="37511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pPr algn="ctr"/>
            <a:endParaRPr sz="6000"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0CB226-6668-443D-8F8F-3109BF8D9477}"/>
              </a:ext>
            </a:extLst>
          </p:cNvPr>
          <p:cNvSpPr txBox="1">
            <a:spLocks/>
          </p:cNvSpPr>
          <p:nvPr/>
        </p:nvSpPr>
        <p:spPr>
          <a:xfrm>
            <a:off x="3229089" y="400948"/>
            <a:ext cx="11811000" cy="132404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kern="0" dirty="0">
                <a:latin typeface="Roboto"/>
                <a:ea typeface="Roboto"/>
                <a:cs typeface="Adobe Devanagari" panose="02040503050201020203" pitchFamily="18" charset="0"/>
              </a:rPr>
              <a:t>INTERIM FINANCIAL REPORT (unaudited) </a:t>
            </a:r>
            <a:b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/>
                <a:ea typeface="Roboto"/>
                <a:cs typeface="Adobe Devanagari" panose="02040503050201020203" pitchFamily="18" charset="0"/>
              </a:rPr>
              <a:t>FY 2024-25 Donations Report</a:t>
            </a:r>
            <a:b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/>
                <a:ea typeface="Roboto"/>
                <a:cs typeface="Adobe Devanagari" panose="02040503050201020203" pitchFamily="18" charset="0"/>
              </a:rPr>
              <a:t>All Funds as of April 30,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AEA5A-6107-012C-48FB-A69E39B34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22" y="1930939"/>
            <a:ext cx="17048746" cy="7648922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E441C6C-3132-E1D4-5835-2414F7FCDE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18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53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06C503-5F3F-C8AE-F07F-43E769E0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217592-AA94-484B-145F-06ABC5DC14B8}"/>
              </a:ext>
            </a:extLst>
          </p:cNvPr>
          <p:cNvSpPr/>
          <p:nvPr/>
        </p:nvSpPr>
        <p:spPr>
          <a:xfrm>
            <a:off x="2574387" y="2720022"/>
            <a:ext cx="13490918" cy="37511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pPr algn="ctr"/>
            <a:endParaRPr sz="600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0A4AA24-5909-DB59-3D5D-886265DD30CA}"/>
              </a:ext>
            </a:extLst>
          </p:cNvPr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53DB74-62D1-4335-526E-76B4BAB324DA}"/>
              </a:ext>
            </a:extLst>
          </p:cNvPr>
          <p:cNvSpPr txBox="1">
            <a:spLocks/>
          </p:cNvSpPr>
          <p:nvPr/>
        </p:nvSpPr>
        <p:spPr>
          <a:xfrm>
            <a:off x="3229089" y="400948"/>
            <a:ext cx="11811000" cy="132404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kern="0" dirty="0">
                <a:latin typeface="Roboto"/>
                <a:ea typeface="Roboto"/>
                <a:cs typeface="Adobe Devanagari" panose="02040503050201020203" pitchFamily="18" charset="0"/>
              </a:rPr>
              <a:t>INTERIM FINANCIAL REPORT (unaudited) </a:t>
            </a:r>
            <a:b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/>
                <a:ea typeface="Roboto"/>
                <a:cs typeface="Adobe Devanagari" panose="02040503050201020203" pitchFamily="18" charset="0"/>
              </a:rPr>
              <a:t>FY 2024-25 Donations Report</a:t>
            </a:r>
            <a:b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/>
                <a:ea typeface="Roboto"/>
                <a:cs typeface="Adobe Devanagari" panose="02040503050201020203" pitchFamily="18" charset="0"/>
              </a:rPr>
              <a:t>All Funds as of April 30,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3C73B-4B1F-AB36-88E0-8AF899AD8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195" y="1920059"/>
            <a:ext cx="15312787" cy="7333533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B71A4BF-1D02-882F-C0C0-C0D191B028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19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97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928732"/>
            <a:ext cx="18278475" cy="9323979"/>
            <a:chOff x="0" y="966424"/>
            <a:chExt cx="18278475" cy="9323979"/>
          </a:xfrm>
          <a:solidFill>
            <a:srgbClr val="7F0B5B"/>
          </a:solidFill>
        </p:grpSpPr>
        <p:sp>
          <p:nvSpPr>
            <p:cNvPr id="3" name="object 3"/>
            <p:cNvSpPr/>
            <p:nvPr/>
          </p:nvSpPr>
          <p:spPr>
            <a:xfrm>
              <a:off x="0" y="8759765"/>
              <a:ext cx="18278475" cy="1530638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 descr="Two people looking at computer monitor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3" r="20865"/>
            <a:stretch/>
          </p:blipFill>
          <p:spPr>
            <a:xfrm>
              <a:off x="634842" y="966424"/>
              <a:ext cx="7107383" cy="6939187"/>
            </a:xfrm>
            <a:prstGeom prst="ellipse">
              <a:avLst/>
            </a:prstGeom>
            <a:ln w="63500" cap="rnd">
              <a:solidFill>
                <a:srgbClr val="0033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object 7"/>
            <p:cNvSpPr/>
            <p:nvPr/>
          </p:nvSpPr>
          <p:spPr>
            <a:xfrm>
              <a:off x="8920419" y="4138221"/>
              <a:ext cx="8173084" cy="0"/>
            </a:xfrm>
            <a:custGeom>
              <a:avLst/>
              <a:gdLst/>
              <a:ahLst/>
              <a:cxnLst/>
              <a:rect l="l" t="t" r="r" b="b"/>
              <a:pathLst>
                <a:path w="8173084">
                  <a:moveTo>
                    <a:pt x="0" y="0"/>
                  </a:moveTo>
                  <a:lnTo>
                    <a:pt x="8172522" y="0"/>
                  </a:lnTo>
                </a:path>
              </a:pathLst>
            </a:custGeom>
            <a:grpFill/>
            <a:ln w="9524">
              <a:solidFill>
                <a:srgbClr val="003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085020" y="929943"/>
            <a:ext cx="9590483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b="1" spc="-60">
                <a:solidFill>
                  <a:schemeClr val="accent4">
                    <a:lumMod val="50000"/>
                  </a:schemeClr>
                </a:solidFill>
              </a:rPr>
              <a:t>Highlights of Interim Financial Report (unaudited)</a:t>
            </a:r>
            <a:endParaRPr sz="6000" b="1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22677" y="2971045"/>
            <a:ext cx="424905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3200" spc="-5" dirty="0">
                <a:solidFill>
                  <a:schemeClr val="accent4">
                    <a:lumMod val="50000"/>
                  </a:schemeClr>
                </a:solidFill>
                <a:latin typeface="Roboto"/>
                <a:cs typeface="Roboto"/>
              </a:rPr>
              <a:t>April 30, 2025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396117" y="4954683"/>
            <a:ext cx="93471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70">
                <a:solidFill>
                  <a:srgbClr val="1753F1"/>
                </a:solidFill>
                <a:latin typeface="Roboto"/>
                <a:cs typeface="Roboto"/>
              </a:rPr>
              <a:t> </a:t>
            </a:r>
            <a:endParaRPr sz="2800">
              <a:latin typeface="Roboto"/>
              <a:cs typeface="Robo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B63872-1CB2-2125-97F0-9AA06851D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546" y="4954683"/>
            <a:ext cx="4907603" cy="133426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5BCE138-D773-1E5E-CEEA-CB3379612C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95F1E0B8-E511-6044-7E43-B9946D601B6F}"/>
              </a:ext>
            </a:extLst>
          </p:cNvPr>
          <p:cNvSpPr/>
          <p:nvPr/>
        </p:nvSpPr>
        <p:spPr>
          <a:xfrm>
            <a:off x="0" y="8796312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BAE36-A10C-4C42-A49A-2EEAFAE10817}"/>
              </a:ext>
            </a:extLst>
          </p:cNvPr>
          <p:cNvSpPr txBox="1">
            <a:spLocks/>
          </p:cNvSpPr>
          <p:nvPr/>
        </p:nvSpPr>
        <p:spPr>
          <a:xfrm>
            <a:off x="2438400" y="419100"/>
            <a:ext cx="13487400" cy="19050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defRPr sz="2800" kern="0">
                <a:latin typeface="Roboto"/>
                <a:ea typeface="Roboto"/>
                <a:cs typeface="Adobe Devanagari" panose="02040503050201020203" pitchFamily="18" charset="0"/>
              </a:defRPr>
            </a:lvl1pPr>
          </a:lstStyle>
          <a:p>
            <a:r>
              <a:rPr lang="en-US" sz="4000" dirty="0"/>
              <a:t>INTERIM FINANCIAL REPORT (unaudited) </a:t>
            </a:r>
            <a:br>
              <a:rPr lang="en-US" sz="4000" dirty="0"/>
            </a:br>
            <a:r>
              <a:rPr lang="en-US" sz="4000" dirty="0"/>
              <a:t>TAX COLLECTIONS COMPARATIVE ANALYSIS </a:t>
            </a:r>
            <a:br>
              <a:rPr lang="en-US" sz="4000" dirty="0"/>
            </a:br>
            <a:r>
              <a:rPr lang="en-US" sz="4000" dirty="0"/>
              <a:t>Fiscal Year-To-Date as of April 30, 2025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FB5A57-2AC5-47C8-AD79-4DB5694B3FE3}"/>
              </a:ext>
            </a:extLst>
          </p:cNvPr>
          <p:cNvSpPr/>
          <p:nvPr/>
        </p:nvSpPr>
        <p:spPr>
          <a:xfrm>
            <a:off x="16608334" y="4830790"/>
            <a:ext cx="1617617" cy="62541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$660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D597B-DADC-4782-9A60-8F993C239AF9}"/>
              </a:ext>
            </a:extLst>
          </p:cNvPr>
          <p:cNvSpPr txBox="1"/>
          <p:nvPr/>
        </p:nvSpPr>
        <p:spPr>
          <a:xfrm>
            <a:off x="409779" y="8936537"/>
            <a:ext cx="7074893" cy="1138773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srgbClr val="BAFAA0"/>
                </a:solidFill>
                <a:cs typeface="Arial" charset="0"/>
              </a:rPr>
              <a:t>See Tax Calculator at: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srgbClr val="BAFAA0"/>
                </a:solidFill>
                <a:cs typeface="Arial" charset="0"/>
              </a:rPr>
              <a:t>https://hcde-texas.org/transparency/tax-rate/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u="sng" dirty="0">
              <a:solidFill>
                <a:srgbClr val="BAFAA0"/>
              </a:solidFill>
              <a:latin typeface="Abadi Extra Light" panose="020B0204020104020204" pitchFamily="34" charset="0"/>
              <a:cs typeface="Arial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14AA073-AFBD-BD30-867D-8411BF71B5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20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1788B-131F-94DC-4BA3-7269ADCF1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64" y="2498210"/>
            <a:ext cx="16146970" cy="6331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325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BAE36-A10C-4C42-A49A-2EEAFAE10817}"/>
              </a:ext>
            </a:extLst>
          </p:cNvPr>
          <p:cNvSpPr txBox="1">
            <a:spLocks/>
          </p:cNvSpPr>
          <p:nvPr/>
        </p:nvSpPr>
        <p:spPr>
          <a:xfrm>
            <a:off x="1943100" y="190500"/>
            <a:ext cx="14401800" cy="17526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defRPr sz="2800" kern="0">
                <a:latin typeface="Roboto"/>
                <a:ea typeface="Roboto"/>
                <a:cs typeface="Adobe Devanagari" panose="02040503050201020203" pitchFamily="18" charset="0"/>
              </a:defRPr>
            </a:lvl1pPr>
          </a:lstStyle>
          <a:p>
            <a:r>
              <a:rPr lang="en-US" sz="3600" dirty="0"/>
              <a:t>INTERIM FINANCIAL REPORT (unaudited) TAX COLLECTIONS </a:t>
            </a:r>
          </a:p>
          <a:p>
            <a:r>
              <a:rPr lang="en-US" sz="3600" dirty="0"/>
              <a:t>Fiscal Year-To-Date as of April 30, 2025 </a:t>
            </a:r>
          </a:p>
          <a:p>
            <a:r>
              <a:rPr lang="en-US" sz="3600" dirty="0"/>
              <a:t>(8th month / 12 months)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75BEE-E5B7-ED3A-8014-7AB9EA440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58" y="2079389"/>
            <a:ext cx="17445789" cy="7178911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38EC3B5-D845-919D-912C-D85F3ED96E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21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106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1559" y="0"/>
            <a:ext cx="18288000" cy="8841538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9988" y="8870249"/>
            <a:ext cx="18297988" cy="1416751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</a:t>
            </a:r>
            <a:r>
              <a:rPr lang="en-US" sz="2000" dirty="0">
                <a:solidFill>
                  <a:srgbClr val="BAFAA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a) 2024 Approved Tax Rate = $0.004799/$100 Property Assessment/Appraisal - --&gt;  Annual Tax on a $259,375 - $51,875 = $207,500/100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BAFAA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	x .004799 = $9.958 (net of 20% homestead exception.)    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BAFAA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b) $850,000/$32,184,041 =  2.64% Collection and assessment costs </a:t>
            </a:r>
          </a:p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7F916C-6AC8-41F8-8F46-A69A359EE6A4}"/>
              </a:ext>
            </a:extLst>
          </p:cNvPr>
          <p:cNvSpPr txBox="1">
            <a:spLocks/>
          </p:cNvSpPr>
          <p:nvPr/>
        </p:nvSpPr>
        <p:spPr>
          <a:xfrm>
            <a:off x="1766812" y="143002"/>
            <a:ext cx="14724876" cy="1718996"/>
          </a:xfrm>
          <a:prstGeom prst="rect">
            <a:avLst/>
          </a:prstGeom>
          <a:ln w="57150">
            <a:solidFill>
              <a:srgbClr val="291F3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kern="0" dirty="0"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INTERIM FINANCIAL REPORT (unaudited) TAX COLLECTIONS </a:t>
            </a:r>
            <a:endParaRPr lang="en-US" sz="3600" kern="0" dirty="0">
              <a:solidFill>
                <a:srgbClr val="291F35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algn="ctr"/>
            <a:r>
              <a:rPr lang="en-US" sz="3600" kern="0" dirty="0"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Fiscal Year-To-Date as of </a:t>
            </a:r>
            <a:r>
              <a:rPr lang="en-US" sz="3600" kern="0" dirty="0">
                <a:ln w="0"/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April 30, 2025</a:t>
            </a:r>
            <a:endParaRPr lang="en-US" sz="3600" kern="0" dirty="0">
              <a:solidFill>
                <a:srgbClr val="291F35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algn="ctr"/>
            <a:r>
              <a:rPr lang="en-US" sz="3600" kern="0" dirty="0"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(8th month / 12 months)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D0EFEFF-3D4A-4730-856C-6B5CBC3867D0}"/>
              </a:ext>
            </a:extLst>
          </p:cNvPr>
          <p:cNvSpPr/>
          <p:nvPr/>
        </p:nvSpPr>
        <p:spPr>
          <a:xfrm rot="5400000">
            <a:off x="15474749" y="5561382"/>
            <a:ext cx="609601" cy="624958"/>
          </a:xfrm>
          <a:prstGeom prst="downArrow">
            <a:avLst/>
          </a:prstGeom>
          <a:solidFill>
            <a:srgbClr val="FF0000"/>
          </a:solidFill>
          <a:ln>
            <a:solidFill>
              <a:srgbClr val="291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4E6E7-B733-D91B-430F-2854F6D69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712" y="2466414"/>
            <a:ext cx="12410586" cy="620529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B87F74B-6247-6294-D870-47D23D94E9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22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6A9C4F2-E2FF-483E-81BA-1CEC42A20C5C}"/>
              </a:ext>
            </a:extLst>
          </p:cNvPr>
          <p:cNvSpPr/>
          <p:nvPr/>
        </p:nvSpPr>
        <p:spPr>
          <a:xfrm>
            <a:off x="8917872" y="1895459"/>
            <a:ext cx="685800" cy="566017"/>
          </a:xfrm>
          <a:prstGeom prst="downArrow">
            <a:avLst/>
          </a:prstGeom>
          <a:solidFill>
            <a:srgbClr val="B2251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95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525" y="8870248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7C41C8-A354-483D-A1D6-756CB86194DA}"/>
              </a:ext>
            </a:extLst>
          </p:cNvPr>
          <p:cNvSpPr txBox="1">
            <a:spLocks/>
          </p:cNvSpPr>
          <p:nvPr/>
        </p:nvSpPr>
        <p:spPr>
          <a:xfrm>
            <a:off x="1867436" y="342899"/>
            <a:ext cx="14553127" cy="1647747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defRPr sz="2800" kern="0">
                <a:latin typeface="Roboto"/>
                <a:ea typeface="Roboto"/>
                <a:cs typeface="Adobe Devanagari" panose="02040503050201020203" pitchFamily="18" charset="0"/>
              </a:defRPr>
            </a:lvl1pPr>
          </a:lstStyle>
          <a:p>
            <a:r>
              <a:rPr lang="en-US" sz="3600" dirty="0"/>
              <a:t>INTERIM FINANCIAL REPORT (unaudited) TAX COLLECTIONS </a:t>
            </a:r>
          </a:p>
          <a:p>
            <a:r>
              <a:rPr lang="en-US" sz="3600" dirty="0"/>
              <a:t>Fiscal Year-To-Date as of April 30, 2025</a:t>
            </a:r>
          </a:p>
          <a:p>
            <a:r>
              <a:rPr lang="en-US" sz="3600" dirty="0"/>
              <a:t>(8th month / 12 months)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25D2E-E627-4A9D-9729-9B25F1687419}"/>
              </a:ext>
            </a:extLst>
          </p:cNvPr>
          <p:cNvSpPr txBox="1"/>
          <p:nvPr/>
        </p:nvSpPr>
        <p:spPr>
          <a:xfrm>
            <a:off x="762000" y="9072030"/>
            <a:ext cx="15849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BAFAA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a) 2024 Approved Tax Rate = $0.004799/$100 Property Assessment/Appraisal - --&gt;  Annual Tax on a $259,375 - $51,875 = $207,500/100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BAFAA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	x .004799 = $9.958 (net of 20% homestead exception.)    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BAFAA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b)  $850,000/$32,184,041 =  2.64% Collection and assessment costs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BAFAA0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1363792-5E5F-47F7-A965-97FBF433A5B8}"/>
              </a:ext>
            </a:extLst>
          </p:cNvPr>
          <p:cNvSpPr/>
          <p:nvPr/>
        </p:nvSpPr>
        <p:spPr>
          <a:xfrm rot="10800000">
            <a:off x="15162311" y="4025345"/>
            <a:ext cx="1449289" cy="638140"/>
          </a:xfrm>
          <a:prstGeom prst="rightArrow">
            <a:avLst/>
          </a:prstGeom>
          <a:solidFill>
            <a:srgbClr val="FF0000"/>
          </a:solidFill>
          <a:ln>
            <a:solidFill>
              <a:srgbClr val="291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07EFC-EE42-8118-54EB-D0B5CCCE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868" y="2671011"/>
            <a:ext cx="12674049" cy="564961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84A758C-F479-119E-1BCD-880EBBECAB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23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39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714070-CE55-3A8C-41AB-DEF9ECD185D6}"/>
              </a:ext>
            </a:extLst>
          </p:cNvPr>
          <p:cNvSpPr/>
          <p:nvPr/>
        </p:nvSpPr>
        <p:spPr>
          <a:xfrm>
            <a:off x="1451347" y="5826348"/>
            <a:ext cx="14152033" cy="3416320"/>
          </a:xfrm>
          <a:prstGeom prst="roundRect">
            <a:avLst/>
          </a:prstGeom>
          <a:solidFill>
            <a:schemeClr val="bg1">
              <a:lumMod val="85000"/>
              <a:alpha val="99000"/>
            </a:schemeClr>
          </a:solidFill>
          <a:ln>
            <a:solidFill>
              <a:srgbClr val="003E00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EA58EA-6700-4451-BB1F-A1CD90EA60E1}"/>
              </a:ext>
            </a:extLst>
          </p:cNvPr>
          <p:cNvSpPr txBox="1">
            <a:spLocks/>
          </p:cNvSpPr>
          <p:nvPr/>
        </p:nvSpPr>
        <p:spPr>
          <a:xfrm>
            <a:off x="1890928" y="136524"/>
            <a:ext cx="13272872" cy="1958975"/>
          </a:xfrm>
          <a:prstGeom prst="rect">
            <a:avLst/>
          </a:prstGeom>
          <a:noFill/>
          <a:ln w="57150">
            <a:solidFill>
              <a:schemeClr val="bg2">
                <a:lumMod val="1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INTERIM FINANCIAL REPORT (unaudited)</a:t>
            </a:r>
            <a:br>
              <a:rPr lang="en-US" sz="44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DISBURSEMENT – ALL FUNDS </a:t>
            </a:r>
            <a:br>
              <a:rPr lang="en-US" sz="32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200" kern="0" dirty="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dobe Devanagari" panose="02040503050201020203" pitchFamily="18" charset="0"/>
              </a:rPr>
              <a:t>April 30, 2025</a:t>
            </a:r>
            <a:br>
              <a:rPr lang="en-US" sz="3200" kern="0" dirty="0"/>
            </a:br>
            <a:endParaRPr lang="en-US" sz="3200" kern="0" dirty="0">
              <a:ln w="0"/>
              <a:solidFill>
                <a:sysClr val="windowText" lastClr="00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10BF9-BF1B-4615-9921-997BC8809A2C}"/>
              </a:ext>
            </a:extLst>
          </p:cNvPr>
          <p:cNvSpPr txBox="1"/>
          <p:nvPr/>
        </p:nvSpPr>
        <p:spPr>
          <a:xfrm>
            <a:off x="1752600" y="5826348"/>
            <a:ext cx="138730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 w="0"/>
                <a:solidFill>
                  <a:schemeClr val="bg2">
                    <a:lumMod val="1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Notes:</a:t>
            </a:r>
          </a:p>
          <a:p>
            <a:pPr marL="457200" indent="-457200">
              <a:buAutoNum type="alphaUcParenBoth"/>
            </a:pPr>
            <a:r>
              <a:rPr lang="en-US" sz="3600" b="1">
                <a:ln w="0"/>
                <a:solidFill>
                  <a:schemeClr val="bg2">
                    <a:lumMod val="1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 Purchase Orders and Payment Authorizations are reviewed before disbursement. </a:t>
            </a:r>
          </a:p>
          <a:p>
            <a:pPr marL="457200" indent="-457200">
              <a:buAutoNum type="alphaUcParenBoth"/>
            </a:pPr>
            <a:r>
              <a:rPr lang="en-US" sz="3600" b="1">
                <a:ln w="0"/>
                <a:solidFill>
                  <a:schemeClr val="bg2">
                    <a:lumMod val="1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 Procurement Card charges are reviewed by cardholder, supervisor, and business office staff each month. </a:t>
            </a:r>
          </a:p>
          <a:p>
            <a:pPr marL="457200" indent="-457200">
              <a:buAutoNum type="alphaUcParenBoth"/>
            </a:pPr>
            <a:r>
              <a:rPr lang="en-US" sz="3600" b="1">
                <a:ln w="0"/>
                <a:solidFill>
                  <a:schemeClr val="bg2">
                    <a:lumMod val="1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 report on CH Local Expenditures is included in the monthly report.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EEA20-B662-0A77-706B-5210601D1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196" y="2832627"/>
            <a:ext cx="11655208" cy="245307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BFCC044-4B02-B579-A21D-C29D496E395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24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143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8724900"/>
            <a:ext cx="18288000" cy="1551709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800" b="1">
              <a:highlight>
                <a:srgbClr val="FFFF00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C8F8CC-FB9E-4897-8423-2311EFC1084E}"/>
              </a:ext>
            </a:extLst>
          </p:cNvPr>
          <p:cNvSpPr txBox="1">
            <a:spLocks/>
          </p:cNvSpPr>
          <p:nvPr/>
        </p:nvSpPr>
        <p:spPr>
          <a:xfrm>
            <a:off x="2362200" y="419100"/>
            <a:ext cx="13087928" cy="1551709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sz="8000" b="1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kern="0" dirty="0">
                <a:solidFill>
                  <a:schemeClr val="bg2">
                    <a:lumMod val="10000"/>
                  </a:schemeClr>
                </a:solidFill>
                <a:ea typeface="Roboto"/>
                <a:cs typeface="Adobe Devanagari" panose="02040503050201020203" pitchFamily="18" charset="0"/>
              </a:rPr>
              <a:t>INTERIM FINANCIAL REPORT (unaudited)</a:t>
            </a:r>
            <a:br>
              <a:rPr lang="en-US" sz="40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200" kern="0" dirty="0">
                <a:solidFill>
                  <a:schemeClr val="bg2">
                    <a:lumMod val="10000"/>
                  </a:schemeClr>
                </a:solidFill>
                <a:ea typeface="Roboto"/>
                <a:cs typeface="Adobe Devanagari" panose="02040503050201020203" pitchFamily="18" charset="0"/>
              </a:rPr>
              <a:t>Segment Division Data </a:t>
            </a:r>
            <a:br>
              <a:rPr lang="en-US" sz="3200" kern="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solidFill>
                  <a:schemeClr val="bg2">
                    <a:lumMod val="10000"/>
                  </a:schemeClr>
                </a:solidFill>
                <a:ea typeface="Roboto"/>
                <a:cs typeface="Adobe Devanagari" panose="02040503050201020203" pitchFamily="18" charset="0"/>
              </a:rPr>
              <a:t> As of </a:t>
            </a:r>
            <a:r>
              <a:rPr lang="en-US" sz="2800" kern="0" dirty="0">
                <a:ln w="0"/>
                <a:solidFill>
                  <a:schemeClr val="bg2">
                    <a:lumMod val="10000"/>
                  </a:schemeClr>
                </a:solidFill>
                <a:ea typeface="Roboto"/>
                <a:cs typeface="Adobe Devanagari" panose="02040503050201020203" pitchFamily="18" charset="0"/>
              </a:rPr>
              <a:t>April 30,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2CA3B-1935-B074-226C-FDC45E94E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72" y="2800673"/>
            <a:ext cx="17537373" cy="5227000"/>
          </a:xfrm>
          <a:prstGeom prst="rect">
            <a:avLst/>
          </a:prstGeom>
          <a:ln w="25400">
            <a:solidFill>
              <a:srgbClr val="332440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31A6CB2-A80D-2125-F7F2-04133329C1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25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962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DB1D30F4-A315-6DFF-CE01-25517E5FD64D}"/>
              </a:ext>
            </a:extLst>
          </p:cNvPr>
          <p:cNvSpPr>
            <a:spLocks/>
          </p:cNvSpPr>
          <p:nvPr/>
        </p:nvSpPr>
        <p:spPr>
          <a:xfrm>
            <a:off x="0" y="-60930"/>
            <a:ext cx="18278475" cy="3055840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2242539" y="430707"/>
            <a:ext cx="13543217" cy="2169617"/>
          </a:xfrm>
          <a:prstGeom prst="rect">
            <a:avLst/>
          </a:prstGeom>
          <a:ln w="57150">
            <a:solidFill>
              <a:schemeClr val="bg2"/>
            </a:solidFill>
          </a:ln>
        </p:spPr>
        <p:txBody>
          <a:bodyPr wrap="square" lIns="0" tIns="0" rIns="0" bIns="0" anchor="t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>
              <a:defRPr/>
            </a:pPr>
            <a:r>
              <a:rPr lang="en-US" sz="4400" kern="0" dirty="0">
                <a:solidFill>
                  <a:schemeClr val="bg2"/>
                </a:solidFill>
                <a:ea typeface="Roboto"/>
                <a:cs typeface="Adobe Devanagari" panose="02040503050201020203" pitchFamily="18" charset="0"/>
              </a:rPr>
              <a:t>HIGHLIGHTS OF BUDGET AMENDMENT REPORT</a:t>
            </a:r>
            <a:br>
              <a:rPr lang="en-US" sz="4800" kern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May 21st</a:t>
            </a:r>
            <a:r>
              <a:rPr lang="en-US" sz="3900" b="1" kern="0" dirty="0">
                <a:solidFill>
                  <a:schemeClr val="bg2"/>
                </a:solidFill>
                <a:latin typeface="Roboto" panose="02000000000000000000" pitchFamily="2" charset="0"/>
                <a:ea typeface="Roboto"/>
                <a:cs typeface="Adobe Devanagari" panose="02040503050201020203" pitchFamily="18" charset="0"/>
              </a:rPr>
              <a:t>, </a:t>
            </a:r>
            <a:r>
              <a:rPr lang="en-US" sz="3900" b="1" dirty="0">
                <a:solidFill>
                  <a:schemeClr val="bg2"/>
                </a:solidFill>
                <a:ea typeface="Roboto"/>
                <a:cs typeface="Adobe Devanagari" panose="02040503050201020203" pitchFamily="18" charset="0"/>
              </a:rPr>
              <a:t>Board Meeting</a:t>
            </a:r>
            <a:br>
              <a:rPr lang="en-US" sz="44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dirty="0">
                <a:solidFill>
                  <a:schemeClr val="bg2"/>
                </a:solidFill>
                <a:ea typeface="Roboto"/>
                <a:cs typeface="Adobe Devanagari" panose="02040503050201020203" pitchFamily="18" charset="0"/>
              </a:rPr>
              <a:t>(unaudited)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Roboto"/>
              <a:cs typeface="Adobe Devanagari" panose="02040503050201020203" pitchFamily="18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EA34EB5-5764-A628-7351-AED37C7C9A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26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1980F-518E-7382-85EB-874A5AE3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702" y="6646461"/>
            <a:ext cx="14427198" cy="3640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1E27E-1ACC-7E4B-2331-7A1283DC1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702" y="2679501"/>
            <a:ext cx="14427198" cy="3966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167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EDF64-C492-BC5F-9A11-30219F967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8F68230-4B7A-3033-4605-D5EFF3850EC0}"/>
              </a:ext>
            </a:extLst>
          </p:cNvPr>
          <p:cNvSpPr>
            <a:spLocks/>
          </p:cNvSpPr>
          <p:nvPr/>
        </p:nvSpPr>
        <p:spPr>
          <a:xfrm>
            <a:off x="0" y="-60930"/>
            <a:ext cx="18278475" cy="3055840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B82E16B4-7DBC-C450-C6DB-62EC124434FE}"/>
              </a:ext>
            </a:extLst>
          </p:cNvPr>
          <p:cNvSpPr txBox="1">
            <a:spLocks/>
          </p:cNvSpPr>
          <p:nvPr/>
        </p:nvSpPr>
        <p:spPr>
          <a:xfrm>
            <a:off x="2242539" y="430707"/>
            <a:ext cx="13543217" cy="2169617"/>
          </a:xfrm>
          <a:prstGeom prst="rect">
            <a:avLst/>
          </a:prstGeom>
          <a:ln w="57150">
            <a:solidFill>
              <a:schemeClr val="bg2"/>
            </a:solidFill>
          </a:ln>
        </p:spPr>
        <p:txBody>
          <a:bodyPr wrap="square" lIns="0" tIns="0" rIns="0" bIns="0" anchor="t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>
              <a:defRPr/>
            </a:pPr>
            <a:r>
              <a:rPr lang="en-US" sz="4400" kern="0" dirty="0">
                <a:solidFill>
                  <a:schemeClr val="bg2"/>
                </a:solidFill>
                <a:ea typeface="Roboto"/>
                <a:cs typeface="Adobe Devanagari" panose="02040503050201020203" pitchFamily="18" charset="0"/>
              </a:rPr>
              <a:t>HIGHLIGHTS OF BUDGET AMENDMENT REPORT</a:t>
            </a:r>
            <a:br>
              <a:rPr lang="en-US" sz="4800" kern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May 21st</a:t>
            </a:r>
            <a:r>
              <a:rPr lang="en-US" sz="3900" b="1" kern="0" dirty="0">
                <a:solidFill>
                  <a:schemeClr val="bg2"/>
                </a:solidFill>
                <a:latin typeface="Roboto" panose="02000000000000000000" pitchFamily="2" charset="0"/>
                <a:ea typeface="Roboto"/>
                <a:cs typeface="Adobe Devanagari" panose="02040503050201020203" pitchFamily="18" charset="0"/>
              </a:rPr>
              <a:t>, </a:t>
            </a:r>
            <a:r>
              <a:rPr lang="en-US" sz="3900" b="1" dirty="0">
                <a:solidFill>
                  <a:schemeClr val="bg2"/>
                </a:solidFill>
                <a:ea typeface="Roboto"/>
                <a:cs typeface="Adobe Devanagari" panose="02040503050201020203" pitchFamily="18" charset="0"/>
              </a:rPr>
              <a:t>Board Meeting</a:t>
            </a:r>
            <a:br>
              <a:rPr lang="en-US" sz="44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dirty="0">
                <a:solidFill>
                  <a:schemeClr val="bg2"/>
                </a:solidFill>
                <a:ea typeface="Roboto"/>
                <a:cs typeface="Adobe Devanagari" panose="02040503050201020203" pitchFamily="18" charset="0"/>
              </a:rPr>
              <a:t>(unaudited)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Roboto"/>
              <a:cs typeface="Adobe Devanagari" panose="02040503050201020203" pitchFamily="18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24784FC-DE08-37A8-8787-D5446BD67F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27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42DD5-283A-AD2A-2941-8043003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687" y="3204891"/>
            <a:ext cx="14289206" cy="6334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806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59943" y="3877063"/>
            <a:ext cx="14968112" cy="12664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800"/>
              </a:lnSpc>
              <a:spcBef>
                <a:spcPts val="100"/>
              </a:spcBef>
            </a:pPr>
            <a:r>
              <a:rPr lang="en-US" spc="-5">
                <a:solidFill>
                  <a:schemeClr val="bg2">
                    <a:lumMod val="10000"/>
                  </a:schemeClr>
                </a:solidFill>
              </a:rPr>
              <a:t>Education Foundation Update</a:t>
            </a:r>
            <a:endParaRPr spc="-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A7A1829-5E57-4C4A-9173-95F12B7AC8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28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1708" y="5359377"/>
            <a:ext cx="11244580" cy="63504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lang="en-US" sz="4000" spc="40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April 30, 2025</a:t>
            </a:r>
            <a:endParaRPr sz="4000" dirty="0">
              <a:solidFill>
                <a:schemeClr val="bg2">
                  <a:lumMod val="10000"/>
                </a:schemeClr>
              </a:solidFill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635B4-E0B8-4A09-81F7-9BDDDBA94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210" y="433561"/>
            <a:ext cx="8043575" cy="2889321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69335-1336-0E1B-3149-A5D05AD71974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28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57685" cy="10287000"/>
          </a:xfrm>
          <a:custGeom>
            <a:avLst/>
            <a:gdLst/>
            <a:ahLst/>
            <a:cxnLst/>
            <a:rect l="l" t="t" r="r" b="b"/>
            <a:pathLst>
              <a:path w="11957685" h="10287000">
                <a:moveTo>
                  <a:pt x="0" y="10286999"/>
                </a:moveTo>
                <a:lnTo>
                  <a:pt x="11957065" y="10286999"/>
                </a:lnTo>
                <a:lnTo>
                  <a:pt x="1195706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45276" y="31474"/>
            <a:ext cx="6542723" cy="10287000"/>
          </a:xfrm>
          <a:custGeom>
            <a:avLst/>
            <a:gdLst/>
            <a:ahLst/>
            <a:cxnLst/>
            <a:rect l="l" t="t" r="r" b="b"/>
            <a:pathLst>
              <a:path w="6330950" h="10287000">
                <a:moveTo>
                  <a:pt x="0" y="0"/>
                </a:moveTo>
                <a:lnTo>
                  <a:pt x="6330933" y="0"/>
                </a:lnTo>
                <a:lnTo>
                  <a:pt x="6330933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D82211-0C82-1ED7-0D4C-FAB2B3C854C1}"/>
              </a:ext>
            </a:extLst>
          </p:cNvPr>
          <p:cNvSpPr/>
          <p:nvPr/>
        </p:nvSpPr>
        <p:spPr>
          <a:xfrm>
            <a:off x="12168228" y="7160534"/>
            <a:ext cx="4202072" cy="1792966"/>
          </a:xfrm>
          <a:prstGeom prst="roundRect">
            <a:avLst/>
          </a:prstGeom>
          <a:solidFill>
            <a:schemeClr val="bg1">
              <a:lumMod val="75000"/>
              <a:alpha val="99000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521654" y="280818"/>
            <a:ext cx="9981076" cy="809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775" algn="ctr">
              <a:lnSpc>
                <a:spcPct val="108100"/>
              </a:lnSpc>
              <a:spcBef>
                <a:spcPts val="95"/>
              </a:spcBef>
            </a:pPr>
            <a:r>
              <a:rPr lang="en-US" sz="4800" b="1">
                <a:ln w="0"/>
                <a:solidFill>
                  <a:srgbClr val="00206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Statement of Financial Position</a:t>
            </a:r>
            <a:endParaRPr sz="2100">
              <a:solidFill>
                <a:srgbClr val="002060"/>
              </a:solidFill>
              <a:latin typeface="Roboto"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D1783-2AC6-44F7-82BE-9DB0AF6DEC77}"/>
              </a:ext>
            </a:extLst>
          </p:cNvPr>
          <p:cNvSpPr txBox="1"/>
          <p:nvPr/>
        </p:nvSpPr>
        <p:spPr>
          <a:xfrm>
            <a:off x="12200230" y="7268755"/>
            <a:ext cx="377636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Net Equity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$335,572</a:t>
            </a: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2F862F5-AF2F-C953-F48E-EF6980B96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47" y="1090783"/>
            <a:ext cx="9525898" cy="8915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1E28028-F04A-E03B-5750-CE36C2FA85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29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531046"/>
            <a:ext cx="91103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1" spc="40">
                <a:solidFill>
                  <a:srgbClr val="332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"/>
              </a:rPr>
              <a:t>Posted on Our Website</a:t>
            </a:r>
            <a:endParaRPr sz="6000">
              <a:solidFill>
                <a:srgbClr val="3324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Roboto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3A6607-E0D7-4084-B067-A85DE7F7AD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3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1824551"/>
            <a:ext cx="17441091" cy="2934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u="sng" spc="-5">
                <a:solidFill>
                  <a:srgbClr val="332440"/>
                </a:solidFill>
                <a:latin typeface="Roboto"/>
                <a:cs typeface="Roboto"/>
              </a:rPr>
              <a:t>Finance / Monthly Finance Reports (hcde-texas.org)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endParaRPr lang="en-US" sz="4400" b="1" spc="-5">
              <a:solidFill>
                <a:srgbClr val="332440"/>
              </a:solidFill>
              <a:latin typeface="Roboto"/>
              <a:cs typeface="Roboto"/>
            </a:endParaRP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spc="-5">
                <a:solidFill>
                  <a:srgbClr val="332440"/>
                </a:solidFill>
                <a:latin typeface="Roboto"/>
                <a:cs typeface="Roboto"/>
              </a:rPr>
              <a:t>Linked from State Comptroller’s website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u="sng" spc="-5">
                <a:solidFill>
                  <a:srgbClr val="332440"/>
                </a:solidFill>
                <a:latin typeface="Roboto"/>
                <a:cs typeface="Roboto"/>
              </a:rPr>
              <a:t>http://www.texastransparency.org/local/schools.php</a:t>
            </a:r>
          </a:p>
        </p:txBody>
      </p:sp>
      <p:sp>
        <p:nvSpPr>
          <p:cNvPr id="5" name="object 5"/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9F5E60-5036-EDE2-14EF-90EF0F84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23" y="4968699"/>
            <a:ext cx="3387634" cy="3742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BE5150-BDCF-8142-4B78-0B5604559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536" y="4985980"/>
            <a:ext cx="3230880" cy="372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52823D-78AF-E4CB-ED65-6149B1E49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10" y="4954553"/>
            <a:ext cx="3387634" cy="3738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F07BF-0FC9-E07A-51D6-624F02642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3544" y="4945913"/>
            <a:ext cx="3338214" cy="372473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D2E46F5-B622-9FDB-179D-3A0857143CC7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3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6B464A30-8A9E-E609-DABE-BE45DEC83D03}"/>
              </a:ext>
            </a:extLst>
          </p:cNvPr>
          <p:cNvSpPr/>
          <p:nvPr/>
        </p:nvSpPr>
        <p:spPr>
          <a:xfrm>
            <a:off x="0" y="8921115"/>
            <a:ext cx="18642156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E9498A7-6688-AF98-FBEA-77768C47FAB8}"/>
              </a:ext>
            </a:extLst>
          </p:cNvPr>
          <p:cNvSpPr/>
          <p:nvPr/>
        </p:nvSpPr>
        <p:spPr>
          <a:xfrm>
            <a:off x="2054" y="0"/>
            <a:ext cx="18639692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 anchor="t"/>
          <a:lstStyle/>
          <a:p>
            <a:r>
              <a:rPr lang="en-US" sz="4400" b="1">
                <a:latin typeface="Roboto"/>
                <a:ea typeface="Roboto"/>
                <a:cs typeface="Adobe Devanagari" panose="02040503050201020203" pitchFamily="18" charset="0"/>
              </a:rPr>
              <a:t>				</a:t>
            </a:r>
          </a:p>
          <a:p>
            <a:pPr algn="ctr"/>
            <a:endParaRPr lang="en-US" sz="4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B9EC9-6D6C-41EA-A8F8-3EE58E6CF845}"/>
              </a:ext>
            </a:extLst>
          </p:cNvPr>
          <p:cNvSpPr txBox="1"/>
          <p:nvPr/>
        </p:nvSpPr>
        <p:spPr>
          <a:xfrm>
            <a:off x="1020545" y="-50800"/>
            <a:ext cx="15692907" cy="84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85775" algn="ctr">
              <a:lnSpc>
                <a:spcPct val="108100"/>
              </a:lnSpc>
              <a:spcBef>
                <a:spcPts val="95"/>
              </a:spcBef>
            </a:pPr>
            <a:r>
              <a:rPr lang="en-US" sz="4800" b="1" spc="-40" dirty="0">
                <a:solidFill>
                  <a:srgbClr val="002060"/>
                </a:solidFill>
                <a:latin typeface="Roboto"/>
                <a:cs typeface="Roboto"/>
              </a:rPr>
              <a:t>Ed Foundation Balances Per Program </a:t>
            </a:r>
            <a:endParaRPr lang="en-US" sz="4800" dirty="0">
              <a:solidFill>
                <a:srgbClr val="002060"/>
              </a:solidFill>
              <a:latin typeface="Roboto"/>
              <a:cs typeface="Roboto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4D09CB0-4FDB-A238-8C7E-9563EAEDBC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30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394D1-F07D-41D9-BEB5-EFBEC29D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15" y="1192994"/>
            <a:ext cx="18035337" cy="7278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693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-410" y="8870315"/>
            <a:ext cx="18642156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529A2E69-0185-400B-BA55-5B1A60E666CE}"/>
              </a:ext>
            </a:extLst>
          </p:cNvPr>
          <p:cNvSpPr/>
          <p:nvPr/>
        </p:nvSpPr>
        <p:spPr>
          <a:xfrm>
            <a:off x="2054" y="0"/>
            <a:ext cx="18639692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 anchor="t"/>
          <a:lstStyle/>
          <a:p>
            <a:r>
              <a:rPr lang="en-US" sz="4400" b="1">
                <a:latin typeface="Roboto"/>
                <a:ea typeface="Roboto"/>
                <a:cs typeface="Adobe Devanagari" panose="02040503050201020203" pitchFamily="18" charset="0"/>
              </a:rPr>
              <a:t>				</a:t>
            </a:r>
          </a:p>
          <a:p>
            <a:pPr algn="ctr"/>
            <a:endParaRPr lang="en-US" sz="4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E3ABD0-8C9E-0118-BBAC-87D7D5F772DF}"/>
              </a:ext>
            </a:extLst>
          </p:cNvPr>
          <p:cNvSpPr txBox="1"/>
          <p:nvPr/>
        </p:nvSpPr>
        <p:spPr>
          <a:xfrm>
            <a:off x="3103406" y="247486"/>
            <a:ext cx="120811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ea typeface="+mn-lt"/>
                <a:cs typeface="+mn-lt"/>
              </a:rPr>
              <a:t>Transaction Detail by Inflow &amp; Outflow</a:t>
            </a:r>
            <a:endParaRPr lang="en-US" sz="2800" b="1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F5CD7-3D32-043E-63EF-CCF97723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979" y="794153"/>
            <a:ext cx="17250770" cy="781644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BA5BC14-DA61-2A84-3EC3-AB31D517926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31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753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3701F-9B88-64A3-02E3-9519541A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7C41D84A-3393-69B5-0D5A-6480D549FF0E}"/>
              </a:ext>
            </a:extLst>
          </p:cNvPr>
          <p:cNvSpPr/>
          <p:nvPr/>
        </p:nvSpPr>
        <p:spPr>
          <a:xfrm>
            <a:off x="-410" y="8870315"/>
            <a:ext cx="18642156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8024E533-B5E4-BB80-AF31-B9AEEBA3C066}"/>
              </a:ext>
            </a:extLst>
          </p:cNvPr>
          <p:cNvSpPr/>
          <p:nvPr/>
        </p:nvSpPr>
        <p:spPr>
          <a:xfrm>
            <a:off x="2054" y="0"/>
            <a:ext cx="18639692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 anchor="t"/>
          <a:lstStyle/>
          <a:p>
            <a:r>
              <a:rPr lang="en-US" sz="4400" b="1">
                <a:latin typeface="Roboto"/>
                <a:ea typeface="Roboto"/>
                <a:cs typeface="Adobe Devanagari" panose="02040503050201020203" pitchFamily="18" charset="0"/>
              </a:rPr>
              <a:t>				</a:t>
            </a:r>
          </a:p>
          <a:p>
            <a:pPr algn="ctr"/>
            <a:endParaRPr lang="en-US" sz="4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544D2-F4C6-A778-E886-90297BF28A37}"/>
              </a:ext>
            </a:extLst>
          </p:cNvPr>
          <p:cNvSpPr txBox="1"/>
          <p:nvPr/>
        </p:nvSpPr>
        <p:spPr>
          <a:xfrm>
            <a:off x="3103406" y="247486"/>
            <a:ext cx="120811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ea typeface="+mn-lt"/>
                <a:cs typeface="+mn-lt"/>
              </a:rPr>
              <a:t>Transaction Detail by Inflow &amp; Outflow</a:t>
            </a:r>
            <a:endParaRPr lang="en-US" sz="2800" b="1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90DC2-5041-0751-DC55-BF275E784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016" y="1278684"/>
            <a:ext cx="15063504" cy="7083653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D34FE4B-53DF-DEDF-3A6E-417BEB0CCE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32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17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59944" y="2614978"/>
            <a:ext cx="14968112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800"/>
              </a:lnSpc>
              <a:spcBef>
                <a:spcPts val="100"/>
              </a:spcBef>
            </a:pPr>
            <a:r>
              <a:rPr lang="en-US" spc="-5">
                <a:solidFill>
                  <a:schemeClr val="bg2">
                    <a:lumMod val="10000"/>
                  </a:schemeClr>
                </a:solidFill>
              </a:rPr>
              <a:t>PFC &amp; Lease Revenue Projects Update</a:t>
            </a:r>
            <a:endParaRPr spc="-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ED09966-D263-4E92-B54E-B8AFE563D7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33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1710" y="5568937"/>
            <a:ext cx="11244580" cy="63504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lang="en-US" sz="4000" spc="40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April 30, 2025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Roboto"/>
              <a:cs typeface="Robo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7D19C-81FB-0A90-E3E3-CA6605743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571453"/>
            <a:ext cx="5235148" cy="142634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4A184CF-225E-5FC7-56C5-3AB75597B271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33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472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E0BCE3-7A85-71CE-E027-A8E454AF1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7424" y="457200"/>
            <a:ext cx="7831836" cy="93793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Harris County Department of Education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Small Business Report</a:t>
            </a:r>
            <a:br>
              <a:rPr lang="en-US" dirty="0"/>
            </a:br>
            <a:r>
              <a:rPr lang="en-US" dirty="0"/>
              <a:t>09/01/24 to 04/30/25</a:t>
            </a:r>
            <a:br>
              <a:rPr lang="en-US" dirty="0"/>
            </a:br>
            <a:r>
              <a:rPr lang="en-US" dirty="0"/>
              <a:t> FY 2024-2025</a:t>
            </a:r>
            <a:br>
              <a:rPr lang="en-US" dirty="0"/>
            </a:br>
            <a:r>
              <a:rPr lang="en-US" sz="3200" dirty="0"/>
              <a:t>By </a:t>
            </a:r>
            <a:br>
              <a:rPr lang="en-US" sz="3200" dirty="0"/>
            </a:br>
            <a:r>
              <a:rPr lang="en-US" sz="3200" dirty="0"/>
              <a:t>Dr. Edna E. Johnson</a:t>
            </a:r>
            <a:br>
              <a:rPr lang="en-US" sz="3200" dirty="0"/>
            </a:br>
            <a:r>
              <a:rPr lang="en-US" sz="3200" dirty="0"/>
              <a:t>Procurement Director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410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387815" y="977837"/>
            <a:ext cx="6505575" cy="8902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100" b="1" spc="30">
                <a:solidFill>
                  <a:srgbClr val="13110E"/>
                </a:solidFill>
                <a:latin typeface="Roboto"/>
                <a:cs typeface="Roboto"/>
              </a:rPr>
              <a:t>Launch</a:t>
            </a:r>
            <a:r>
              <a:rPr sz="2100" b="1" spc="75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>
                <a:solidFill>
                  <a:srgbClr val="13110E"/>
                </a:solidFill>
                <a:latin typeface="Roboto"/>
                <a:cs typeface="Roboto"/>
              </a:rPr>
              <a:t>industry's</a:t>
            </a:r>
            <a:r>
              <a:rPr sz="2100" b="1" spc="8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>
                <a:solidFill>
                  <a:srgbClr val="13110E"/>
                </a:solidFill>
                <a:latin typeface="Roboto"/>
                <a:cs typeface="Roboto"/>
              </a:rPr>
              <a:t>first</a:t>
            </a:r>
            <a:r>
              <a:rPr sz="2100" b="1" spc="8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>
                <a:solidFill>
                  <a:srgbClr val="13110E"/>
                </a:solidFill>
                <a:latin typeface="Roboto"/>
                <a:cs typeface="Roboto"/>
              </a:rPr>
              <a:t>collaboration</a:t>
            </a:r>
            <a:r>
              <a:rPr sz="2100" b="1" spc="8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>
                <a:solidFill>
                  <a:srgbClr val="13110E"/>
                </a:solidFill>
                <a:latin typeface="Roboto"/>
                <a:cs typeface="Roboto"/>
              </a:rPr>
              <a:t>feature</a:t>
            </a:r>
            <a:endParaRPr sz="21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600" spc="20">
                <a:solidFill>
                  <a:srgbClr val="13110E"/>
                </a:solidFill>
                <a:latin typeface="Roboto"/>
                <a:cs typeface="Roboto"/>
              </a:rPr>
              <a:t>This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>
                <a:solidFill>
                  <a:srgbClr val="13110E"/>
                </a:solidFill>
                <a:latin typeface="Roboto"/>
                <a:cs typeface="Roboto"/>
              </a:rPr>
              <a:t>is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>
                <a:solidFill>
                  <a:srgbClr val="13110E"/>
                </a:solidFill>
                <a:latin typeface="Roboto"/>
                <a:cs typeface="Roboto"/>
              </a:rPr>
              <a:t>our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>
                <a:solidFill>
                  <a:srgbClr val="13110E"/>
                </a:solidFill>
                <a:latin typeface="Roboto"/>
                <a:cs typeface="Roboto"/>
              </a:rPr>
              <a:t>plan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>
                <a:solidFill>
                  <a:srgbClr val="13110E"/>
                </a:solidFill>
                <a:latin typeface="Roboto"/>
                <a:cs typeface="Roboto"/>
              </a:rPr>
              <a:t>as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>
                <a:solidFill>
                  <a:srgbClr val="13110E"/>
                </a:solidFill>
                <a:latin typeface="Roboto"/>
                <a:cs typeface="Roboto"/>
              </a:rPr>
              <a:t>we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>
                <a:solidFill>
                  <a:srgbClr val="13110E"/>
                </a:solidFill>
                <a:latin typeface="Roboto"/>
                <a:cs typeface="Roboto"/>
              </a:rPr>
              <a:t>launch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>
                <a:solidFill>
                  <a:srgbClr val="13110E"/>
                </a:solidFill>
                <a:latin typeface="Roboto"/>
                <a:cs typeface="Roboto"/>
              </a:rPr>
              <a:t>the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>
                <a:solidFill>
                  <a:srgbClr val="13110E"/>
                </a:solidFill>
                <a:latin typeface="Roboto"/>
                <a:cs typeface="Roboto"/>
              </a:rPr>
              <a:t>industry's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>
                <a:solidFill>
                  <a:srgbClr val="13110E"/>
                </a:solidFill>
                <a:latin typeface="Roboto"/>
                <a:cs typeface="Roboto"/>
              </a:rPr>
              <a:t>first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>
                <a:solidFill>
                  <a:srgbClr val="13110E"/>
                </a:solidFill>
                <a:latin typeface="Roboto"/>
                <a:cs typeface="Roboto"/>
              </a:rPr>
              <a:t>collaboration</a:t>
            </a:r>
            <a:r>
              <a:rPr sz="1600" spc="6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>
                <a:solidFill>
                  <a:srgbClr val="13110E"/>
                </a:solidFill>
                <a:latin typeface="Roboto"/>
                <a:cs typeface="Roboto"/>
              </a:rPr>
              <a:t>feature</a:t>
            </a:r>
            <a:endParaRPr sz="1600">
              <a:latin typeface="Roboto"/>
              <a:cs typeface="Robo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A04AFB-6D90-40FA-8A52-8E7EB8B00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57" y="342900"/>
            <a:ext cx="7515333" cy="8865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E6C5A-A6AB-4E54-85CB-600FEB0CF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579387"/>
            <a:ext cx="7711198" cy="64963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616299-A577-440D-B198-F5DB6CAE2EB7}"/>
              </a:ext>
            </a:extLst>
          </p:cNvPr>
          <p:cNvSpPr/>
          <p:nvPr/>
        </p:nvSpPr>
        <p:spPr>
          <a:xfrm>
            <a:off x="9298577" y="342900"/>
            <a:ext cx="7315200" cy="1990867"/>
          </a:xfrm>
          <a:prstGeom prst="rect">
            <a:avLst/>
          </a:prstGeom>
          <a:noFill/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rgbClr val="025E32"/>
                  </a:solidFill>
                </a:ln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Small Business</a:t>
            </a:r>
            <a:br>
              <a:rPr lang="en-US" sz="4400" dirty="0">
                <a:ln>
                  <a:solidFill>
                    <a:srgbClr val="025E32"/>
                  </a:solidFill>
                </a:ln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400" dirty="0">
                <a:ln>
                  <a:solidFill>
                    <a:srgbClr val="025E32"/>
                  </a:solidFill>
                </a:ln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for Construction</a:t>
            </a:r>
            <a:endParaRPr lang="en-US" sz="4400" dirty="0">
              <a:ln>
                <a:solidFill>
                  <a:srgbClr val="025E32"/>
                </a:solidFill>
              </a:ln>
              <a:solidFill>
                <a:srgbClr val="025E3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28D285-A4B4-4CC9-91AD-03CEC61821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35</a:t>
            </a:fld>
            <a:endParaRPr lang="en-US" sz="2800" b="1" dirty="0">
              <a:solidFill>
                <a:srgbClr val="025E32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0870A-EBCD-13FC-D1A2-49C555C4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96" y="108778"/>
            <a:ext cx="12446070" cy="772067"/>
          </a:xfrm>
        </p:spPr>
        <p:txBody>
          <a:bodyPr>
            <a:noAutofit/>
          </a:bodyPr>
          <a:lstStyle/>
          <a:p>
            <a:pPr algn="ctr"/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4EC43-20C2-1DA5-646B-B8D26CF7D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505" y="2611150"/>
            <a:ext cx="14505128" cy="523951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</a:p>
          <a:p>
            <a:pPr marL="914400" indent="-9144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Certifying Agencies</a:t>
            </a:r>
          </a:p>
          <a:p>
            <a:pPr marL="914400" indent="-9144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Expenditures for FY2025 Year to Date (09/01/24 to 04/30/25)</a:t>
            </a:r>
          </a:p>
          <a:p>
            <a:pPr marL="914400" indent="-9144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Graphics </a:t>
            </a:r>
          </a:p>
          <a:p>
            <a:pPr marL="914400" indent="-9144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Small Businesses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04AB2C1-995F-1928-36E7-3618B1E003F3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381001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36</a:t>
            </a:fld>
            <a:endParaRPr lang="en-US" sz="2800" b="1" dirty="0">
              <a:solidFill>
                <a:srgbClr val="025E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749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4228-0DC4-4119-B9C7-6C936C4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96" y="108777"/>
            <a:ext cx="15607761" cy="935652"/>
          </a:xfrm>
        </p:spPr>
        <p:txBody>
          <a:bodyPr>
            <a:normAutofit/>
          </a:bodyPr>
          <a:lstStyle/>
          <a:p>
            <a:pPr algn="ctr"/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  <a:endParaRPr lang="en-ZA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F95461-3527-B388-4F8E-12D190CBBF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3479" y="1044429"/>
            <a:ext cx="17717547" cy="8041749"/>
          </a:xfrm>
        </p:spPr>
        <p:txBody>
          <a:bodyPr>
            <a:noAutofit/>
          </a:bodyPr>
          <a:lstStyle/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Historically Underutilized Business is a business entity in which at least fifty-one percent ownership is by a woman, minority, and/or service-disabled veteran.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Minority Business Enterprise are fifty-one percent owned, operated and controlled by a minority group. 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Small Business Enterprise are private corporations, partnerships, or sole proprietorships with 500 or fewer employees.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WBE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Woman Business Enterprise is fifty-one percent owned and controlled by one or more women who are U.S. citizens or Legal Resident Aliens.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5E1250D-06E9-7D04-0E44-2E991A828AB8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381001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37</a:t>
            </a:fld>
            <a:endParaRPr lang="en-US" sz="2800" b="1" dirty="0">
              <a:solidFill>
                <a:srgbClr val="025E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471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C68E7-094B-4C9A-ACFA-02B1DE91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05BAD-F194-37F0-2C69-FF5E7A58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96" y="108778"/>
            <a:ext cx="15607761" cy="1099238"/>
          </a:xfrm>
        </p:spPr>
        <p:txBody>
          <a:bodyPr>
            <a:normAutofit/>
          </a:bodyPr>
          <a:lstStyle/>
          <a:p>
            <a:pPr algn="ctr"/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Certifying Agencies</a:t>
            </a:r>
            <a:endParaRPr lang="en-ZA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FDEE-801D-26BC-3ABA-34069CA78E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9596" y="1779831"/>
            <a:ext cx="16238487" cy="7018287"/>
          </a:xfrm>
        </p:spPr>
        <p:txBody>
          <a:bodyPr>
            <a:noAutofit/>
          </a:bodyPr>
          <a:lstStyle/>
          <a:p>
            <a:pPr marL="1200150" lvl="1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Houston</a:t>
            </a:r>
          </a:p>
          <a:p>
            <a:pPr marL="1200150" lvl="1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Houston Metropolitan Transit Authority</a:t>
            </a:r>
          </a:p>
          <a:p>
            <a:pPr marL="1200150" lvl="1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Houston</a:t>
            </a:r>
          </a:p>
          <a:p>
            <a:pPr marL="1200150" lvl="1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Central Texas Regional Certification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C8BFA-1F0F-E714-6208-15939705AE61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585484" cy="3952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38</a:t>
            </a:fld>
            <a:endParaRPr lang="en-US" sz="2800" b="1" dirty="0">
              <a:solidFill>
                <a:srgbClr val="025E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673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6326E3-7418-ADEF-0CFC-09C0C60DE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85600" y="2300606"/>
            <a:ext cx="6129867" cy="6358166"/>
          </a:xfrm>
        </p:spPr>
        <p:txBody>
          <a:bodyPr wrap="square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	 	    $1,771,599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Non-Small Business	 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$15,138,557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Business           =   $16,910,156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Govt and Utilities	 	   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$3,374,160 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Expenditures  = 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$20,284,316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     $1,771,599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divided by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Business     $16,910,156 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=  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10% Ratio Small/Large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1BD2E78-931D-80D9-8E22-9053424D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96" y="108777"/>
            <a:ext cx="15607761" cy="1699001"/>
          </a:xfrm>
        </p:spPr>
        <p:txBody>
          <a:bodyPr>
            <a:normAutofit/>
          </a:bodyPr>
          <a:lstStyle/>
          <a:p>
            <a:pPr algn="ctr"/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09/01/24 to 04/30/25 </a:t>
            </a:r>
            <a:b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Expenditures FY 24-25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320D728-D093-5334-FBDB-F01FB4880B31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717885" cy="5516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39</a:t>
            </a:fld>
            <a:endParaRPr lang="en-US" sz="2800" b="1" dirty="0">
              <a:solidFill>
                <a:srgbClr val="025E32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72BFBFD-2DFE-28C4-A2EB-1AAD7B280C19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1095904" y="2421468"/>
          <a:ext cx="9944629" cy="6808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2555ACB-9002-DA4D-E068-B52434715EB4}"/>
              </a:ext>
            </a:extLst>
          </p:cNvPr>
          <p:cNvGraphicFramePr>
            <a:graphicFrameLocks/>
          </p:cNvGraphicFramePr>
          <p:nvPr/>
        </p:nvGraphicFramePr>
        <p:xfrm>
          <a:off x="1095905" y="2421469"/>
          <a:ext cx="9944628" cy="6808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4410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B4969-D0E4-2D67-9FF1-38037FFD1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D86A2DF-762E-4875-8C7C-DD484C4A4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65514"/>
            <a:ext cx="16840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b="1" spc="40" dirty="0">
                <a:solidFill>
                  <a:srgbClr val="332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"/>
              </a:rPr>
              <a:t>Top 12 Highlights points for April 2025</a:t>
            </a:r>
            <a:endParaRPr sz="6000" dirty="0">
              <a:solidFill>
                <a:srgbClr val="3324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Roboto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027F297-B0C2-8140-303E-1FA0CC286F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888B14D-5E91-FC1D-260B-2825C29B1A9F}"/>
              </a:ext>
            </a:extLst>
          </p:cNvPr>
          <p:cNvSpPr txBox="1"/>
          <p:nvPr/>
        </p:nvSpPr>
        <p:spPr>
          <a:xfrm>
            <a:off x="-9412" y="1122186"/>
            <a:ext cx="12798311" cy="69339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$294K in tax revenue this month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Next Debt Svc payment in August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TOT Revenues at 64%       Target of 67%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TOT Expenditures at </a:t>
            </a:r>
            <a:r>
              <a:rPr lang="en-US" sz="4000" b="1" u="sng" spc="-5" dirty="0">
                <a:solidFill>
                  <a:srgbClr val="FF0000"/>
                </a:solidFill>
                <a:latin typeface="Roboto"/>
                <a:cs typeface="Roboto"/>
              </a:rPr>
              <a:t>58% </a:t>
            </a: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Target of 67%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$51M in Equity(F Bal) as of April 2025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$9,379 March Donations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Values at </a:t>
            </a:r>
            <a:r>
              <a:rPr lang="en-US" sz="4000" b="1" u="sng" spc="-5" dirty="0">
                <a:solidFill>
                  <a:srgbClr val="FF0000"/>
                </a:solidFill>
                <a:latin typeface="Roboto"/>
                <a:cs typeface="Roboto"/>
              </a:rPr>
              <a:t>$660B </a:t>
            </a: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out of $665B Projected</a:t>
            </a:r>
          </a:p>
          <a:p>
            <a:pPr marL="755650" marR="2479675" indent="-742950">
              <a:lnSpc>
                <a:spcPct val="1078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4000" b="1" u="sng" spc="-5" dirty="0">
                <a:solidFill>
                  <a:srgbClr val="332440"/>
                </a:solidFill>
                <a:latin typeface="Roboto"/>
                <a:cs typeface="Roboto"/>
              </a:rPr>
              <a:t>Choice at $6.9M Benefit </a:t>
            </a:r>
            <a:r>
              <a:rPr lang="en-US" sz="4400" b="1" u="sng" spc="-5" dirty="0">
                <a:solidFill>
                  <a:srgbClr val="332440"/>
                </a:solidFill>
                <a:latin typeface="Roboto"/>
                <a:cs typeface="Roboto"/>
              </a:rPr>
              <a:t>Variance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endParaRPr lang="en-US" sz="4400" b="1" u="sng" spc="-5" dirty="0">
              <a:solidFill>
                <a:srgbClr val="332440"/>
              </a:solidFill>
              <a:latin typeface="Roboto"/>
              <a:cs typeface="Roboto"/>
            </a:endParaRP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endParaRPr lang="en-US" sz="4400" b="1" u="sng" spc="-5" dirty="0">
              <a:solidFill>
                <a:srgbClr val="332440"/>
              </a:solidFill>
              <a:latin typeface="Roboto"/>
              <a:cs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0544F6A-07B3-5B92-1E2D-BE53A2C1F573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F0030-67AD-830A-040F-96F09DC97FDC}"/>
              </a:ext>
            </a:extLst>
          </p:cNvPr>
          <p:cNvSpPr txBox="1"/>
          <p:nvPr/>
        </p:nvSpPr>
        <p:spPr>
          <a:xfrm>
            <a:off x="9926053" y="915808"/>
            <a:ext cx="871086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 Ed Foundation at $335K in Equity 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10. 10% small business-April ‘25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11. 99% Irvington Project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12. Phase I Projects – just pending retainage release and closeout</a:t>
            </a:r>
          </a:p>
          <a:p>
            <a:r>
              <a:rPr lang="en-US" sz="4400" b="1" dirty="0"/>
              <a:t>13. Budget Process underway</a:t>
            </a:r>
          </a:p>
          <a:p>
            <a:r>
              <a:rPr lang="en-US" sz="4400" b="1" dirty="0"/>
              <a:t>14. Budget amendments for approval due to revenues not being realized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C637B-97FB-D33C-CE93-589C4B53D443}"/>
              </a:ext>
            </a:extLst>
          </p:cNvPr>
          <p:cNvSpPr txBox="1"/>
          <p:nvPr/>
        </p:nvSpPr>
        <p:spPr>
          <a:xfrm>
            <a:off x="411843" y="7272247"/>
            <a:ext cx="17083314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Outlook   Trend :  Finance         -   Tax Revenues being received – Projected to utilize fund balance for operations given unrealized revenues</a:t>
            </a:r>
          </a:p>
          <a:p>
            <a:r>
              <a:rPr lang="en-US" sz="4000" b="1" dirty="0"/>
              <a:t>                                                             Revenues and exp. Below target</a:t>
            </a:r>
          </a:p>
          <a:p>
            <a:r>
              <a:rPr lang="en-US" sz="4000" b="1" dirty="0"/>
              <a:t>                                 Operations  -    Normal Operations and On Target </a:t>
            </a:r>
          </a:p>
          <a:p>
            <a:r>
              <a:rPr lang="en-US" sz="4000" b="1" dirty="0"/>
              <a:t>                                 Policy            -    Stable</a:t>
            </a:r>
          </a:p>
          <a:p>
            <a:r>
              <a:rPr lang="en-US" sz="4000" b="1" dirty="0"/>
              <a:t>                                 Legislative    -   On going 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D8FB320-4A14-465C-6253-97D05327F1CE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418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61F7-C1A7-5156-05E6-DD66A363A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E9F-F46E-A73B-FC42-00CD9385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96" y="108778"/>
            <a:ext cx="15607761" cy="1990956"/>
          </a:xfrm>
        </p:spPr>
        <p:txBody>
          <a:bodyPr wrap="square" anchor="b">
            <a:normAutofit/>
          </a:bodyPr>
          <a:lstStyle/>
          <a:p>
            <a:pPr algn="ctr"/>
            <a:r>
              <a:rPr lang="en-Z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09/01/2024 – 04/30/2025</a:t>
            </a:r>
            <a:br>
              <a:rPr lang="en-Z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Amounts by Certifying Agency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FC00D8-3692-5089-69E8-3A491E9E59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01475" y="3088006"/>
            <a:ext cx="5857875" cy="5531645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Agency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Houston  		 $1,022,643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Houston Metropolitan Transit Authority			 $269,440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of Houston		 $479,516 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	                	</a:t>
            </a:r>
            <a:r>
              <a:rPr lang="en-US" b="1" dirty="0">
                <a:solidFill>
                  <a:schemeClr val="bg1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$1,771,599 </a:t>
            </a:r>
          </a:p>
          <a:p>
            <a:pPr>
              <a:lnSpc>
                <a:spcPct val="90000"/>
              </a:lnSpc>
            </a:pPr>
            <a:r>
              <a:rPr lang="en-US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6C59C9-904D-1B88-4456-08F30385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7028" y="9369934"/>
            <a:ext cx="4005072" cy="323165"/>
          </a:xfrm>
        </p:spPr>
        <p:txBody>
          <a:bodyPr wrap="square">
            <a:normAutofit/>
          </a:bodyPr>
          <a:lstStyle/>
          <a:p>
            <a:pPr>
              <a:spcAft>
                <a:spcPts val="900"/>
              </a:spcAft>
            </a:pPr>
            <a:fld id="{B5CEABB6-07DC-46E8-9B57-56EC44A396E5}" type="slidenum">
              <a:rPr lang="en-US" smtClean="0"/>
              <a:pPr>
                <a:spcAft>
                  <a:spcPts val="900"/>
                </a:spcAft>
              </a:pPr>
              <a:t>40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4E35FBF-9D51-E5FD-BAC6-56BD9BDE9324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666751" cy="5396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40</a:t>
            </a:fld>
            <a:endParaRPr lang="en-US" sz="2800" b="1" dirty="0">
              <a:solidFill>
                <a:srgbClr val="025E32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89DD851-7892-35DD-877B-7731F710C2A9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999067" y="2421467"/>
          <a:ext cx="10159999" cy="655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3F526BD-954B-FA8B-4291-8F27F61C1453}"/>
              </a:ext>
            </a:extLst>
          </p:cNvPr>
          <p:cNvGraphicFramePr>
            <a:graphicFrameLocks/>
          </p:cNvGraphicFramePr>
          <p:nvPr/>
        </p:nvGraphicFramePr>
        <p:xfrm>
          <a:off x="1367027" y="2657475"/>
          <a:ext cx="9477185" cy="596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58536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5C9C-4CE7-5D28-AC42-D73735C4E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9556-65E2-E9FA-D48E-CDD54EF2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119" y="283653"/>
            <a:ext cx="15607761" cy="1917680"/>
          </a:xfrm>
        </p:spPr>
        <p:txBody>
          <a:bodyPr anchor="b">
            <a:noAutofit/>
          </a:bodyPr>
          <a:lstStyle/>
          <a:p>
            <a:pPr algn="ctr"/>
            <a:r>
              <a:rPr lang="en-Z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09/01/24 – 04/30/25</a:t>
            </a:r>
            <a:br>
              <a:rPr lang="en-Z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by Certification Type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1666AE-DCC2-2142-55F9-B99C25C804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15751" y="2662989"/>
            <a:ext cx="6470650" cy="71865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 Type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en-US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02F752-BE98-A236-ADC3-32A01850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7028" y="9369934"/>
            <a:ext cx="4005072" cy="547688"/>
          </a:xfrm>
        </p:spPr>
        <p:txBody>
          <a:bodyPr anchor="ctr">
            <a:normAutofit/>
          </a:bodyPr>
          <a:lstStyle/>
          <a:p>
            <a:pPr>
              <a:spcAft>
                <a:spcPts val="900"/>
              </a:spcAft>
            </a:pPr>
            <a:fld id="{B5CEABB6-07DC-46E8-9B57-56EC44A396E5}" type="slidenum">
              <a:rPr lang="en-US" smtClean="0"/>
              <a:pPr>
                <a:spcAft>
                  <a:spcPts val="900"/>
                </a:spcAft>
              </a:pPr>
              <a:t>41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766EB69-85AA-95A9-D2B6-D8469084DEFD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802106" cy="5476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41</a:t>
            </a:fld>
            <a:endParaRPr lang="en-US" sz="2800" b="1" dirty="0">
              <a:solidFill>
                <a:srgbClr val="025E32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AF1285-5861-3BC3-EE00-3870BC2114D1}"/>
              </a:ext>
            </a:extLst>
          </p:cNvPr>
          <p:cNvGraphicFramePr>
            <a:graphicFrameLocks noGrp="1"/>
          </p:cNvGraphicFramePr>
          <p:nvPr/>
        </p:nvGraphicFramePr>
        <p:xfrm>
          <a:off x="11783483" y="3470274"/>
          <a:ext cx="6267449" cy="3465117"/>
        </p:xfrm>
        <a:graphic>
          <a:graphicData uri="http://schemas.openxmlformats.org/drawingml/2006/table">
            <a:tbl>
              <a:tblPr/>
              <a:tblGrid>
                <a:gridCol w="3795184">
                  <a:extLst>
                    <a:ext uri="{9D8B030D-6E8A-4147-A177-3AD203B41FA5}">
                      <a16:colId xmlns:a16="http://schemas.microsoft.com/office/drawing/2014/main" val="49894989"/>
                    </a:ext>
                  </a:extLst>
                </a:gridCol>
                <a:gridCol w="2472265">
                  <a:extLst>
                    <a:ext uri="{9D8B030D-6E8A-4147-A177-3AD203B41FA5}">
                      <a16:colId xmlns:a16="http://schemas.microsoft.com/office/drawing/2014/main" val="3555190313"/>
                    </a:ext>
                  </a:extLst>
                </a:gridCol>
              </a:tblGrid>
              <a:tr h="77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$1,056,546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659198"/>
                  </a:ext>
                </a:extLst>
              </a:tr>
              <a:tr h="58512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HUB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$90,523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848248"/>
                  </a:ext>
                </a:extLst>
              </a:tr>
              <a:tr h="52493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$592,188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52369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WBE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$32,342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309321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$1,771,599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777780"/>
                  </a:ext>
                </a:extLst>
              </a:tr>
            </a:tbl>
          </a:graphicData>
        </a:graphic>
      </p:graphicFrame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B4899CC-ED7F-5E8E-6792-5031558A8C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280159" y="2743199"/>
            <a:ext cx="9198442" cy="654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402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5DD-6B55-DF45-4C6B-6B767B71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69" y="372057"/>
            <a:ext cx="10595582" cy="173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Business list for FY 2025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D321295-3AE3-7A6B-D71F-468D2AB87AA2}"/>
              </a:ext>
            </a:extLst>
          </p:cNvPr>
          <p:cNvSpPr txBox="1">
            <a:spLocks/>
          </p:cNvSpPr>
          <p:nvPr/>
        </p:nvSpPr>
        <p:spPr>
          <a:xfrm>
            <a:off x="17062447" y="8980948"/>
            <a:ext cx="787400" cy="1013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fld id="{B6F15528-21DE-4FAA-801E-634DDDAF4B2B}" type="slidenum">
              <a:rPr lang="en-US" sz="30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Bef>
                  <a:spcPts val="1000"/>
                </a:spcBef>
              </a:pPr>
              <a:t>42</a:t>
            </a:fld>
            <a:endParaRPr lang="en-US" sz="30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C3A7AE-0955-A8C0-BFCF-C2C85974C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3" y="2110857"/>
            <a:ext cx="17411700" cy="7514406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804DD05-4845-0995-B25C-71F64B8301B1}"/>
              </a:ext>
            </a:extLst>
          </p:cNvPr>
          <p:cNvSpPr txBox="1">
            <a:spLocks/>
          </p:cNvSpPr>
          <p:nvPr/>
        </p:nvSpPr>
        <p:spPr>
          <a:xfrm>
            <a:off x="17062440" y="9396664"/>
            <a:ext cx="787399" cy="4451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42</a:t>
            </a:fld>
            <a:endParaRPr lang="en-US" sz="2800" b="1" dirty="0">
              <a:solidFill>
                <a:srgbClr val="025E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044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A7148F-382B-4A9D-B1E1-DD43360040EC}"/>
              </a:ext>
            </a:extLst>
          </p:cNvPr>
          <p:cNvSpPr txBox="1"/>
          <p:nvPr/>
        </p:nvSpPr>
        <p:spPr>
          <a:xfrm>
            <a:off x="12944604" y="3221594"/>
            <a:ext cx="5173579" cy="2826306"/>
          </a:xfrm>
          <a:prstGeom prst="roundRect">
            <a:avLst/>
          </a:prstGeom>
          <a:ln w="57150" cap="flat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Cash Balance – 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Project Acquisition Account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As of April 30, 2025</a:t>
            </a:r>
            <a:endParaRPr lang="en-US" sz="4000" b="1" dirty="0">
              <a:solidFill>
                <a:srgbClr val="025E32"/>
              </a:solidFill>
              <a:ea typeface="Calibri"/>
              <a:cs typeface="Adobe Devanagari" panose="020405030502010202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A7376B6-ECDF-4EF8-B9B8-3DAED85C12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43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DF013-F1FF-4C40-AF1E-A00BEFABFBE9}"/>
              </a:ext>
            </a:extLst>
          </p:cNvPr>
          <p:cNvSpPr txBox="1"/>
          <p:nvPr/>
        </p:nvSpPr>
        <p:spPr>
          <a:xfrm>
            <a:off x="1263831" y="128256"/>
            <a:ext cx="15972609" cy="1569660"/>
          </a:xfrm>
          <a:prstGeom prst="rect">
            <a:avLst/>
          </a:prstGeom>
          <a:solidFill>
            <a:schemeClr val="bg1"/>
          </a:solidFill>
          <a:ln w="57150" cap="rnd">
            <a:solidFill>
              <a:schemeClr val="bg2">
                <a:lumMod val="10000"/>
              </a:schemeClr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 East School Contract $12,358,000 Awarded 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Adult Ed Center Contract $15,121,000 Awarded on Oct 2021 Board Mtg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HP East Contract $7,271,000 Awarded on Nov 2021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Irvington – $11,172,589 Awarded on Jan 2024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04EF08-F216-4399-9A19-757B9A94B2E2}"/>
                  </a:ext>
                </a:extLst>
              </p14:cNvPr>
              <p14:cNvContentPartPr/>
              <p14:nvPr/>
            </p14:nvContentPartPr>
            <p14:xfrm>
              <a:off x="9443745" y="89432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04EF08-F216-4399-9A19-757B9A94B2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9745" y="8889277"/>
                <a:ext cx="108000" cy="1081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776C11E7-27A1-4E5E-C1EC-FD314410E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168" y="1876927"/>
            <a:ext cx="12212053" cy="8410074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1F8F849-64D1-B02A-C800-67C0B168F8A4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43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A7148F-382B-4A9D-B1E1-DD43360040EC}"/>
              </a:ext>
            </a:extLst>
          </p:cNvPr>
          <p:cNvSpPr txBox="1"/>
          <p:nvPr/>
        </p:nvSpPr>
        <p:spPr>
          <a:xfrm>
            <a:off x="12536904" y="3164305"/>
            <a:ext cx="5065295" cy="3507343"/>
          </a:xfrm>
          <a:prstGeom prst="roundRect">
            <a:avLst/>
          </a:prstGeom>
          <a:ln w="57150" cap="flat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Retainage Payable </a:t>
            </a:r>
          </a:p>
          <a:p>
            <a:pPr algn="ctr"/>
            <a:endParaRPr lang="en-US" sz="4000" b="1" dirty="0">
              <a:solidFill>
                <a:srgbClr val="025E32"/>
              </a:solidFill>
              <a:cs typeface="Adobe Devanagari" panose="02040503050201020203" pitchFamily="18" charset="0"/>
            </a:endParaRP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Project Acquisition Account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As of April 30, 2025</a:t>
            </a:r>
            <a:endParaRPr lang="en-US" sz="4000" b="1" dirty="0">
              <a:solidFill>
                <a:srgbClr val="025E32"/>
              </a:solidFill>
              <a:ea typeface="Calibri"/>
              <a:cs typeface="Adobe Devanagari" panose="020405030502010202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A7376B6-ECDF-4EF8-B9B8-3DAED85C12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44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DF013-F1FF-4C40-AF1E-A00BEFABFBE9}"/>
              </a:ext>
            </a:extLst>
          </p:cNvPr>
          <p:cNvSpPr txBox="1"/>
          <p:nvPr/>
        </p:nvSpPr>
        <p:spPr>
          <a:xfrm>
            <a:off x="2697599" y="525990"/>
            <a:ext cx="11932801" cy="1200329"/>
          </a:xfrm>
          <a:prstGeom prst="rect">
            <a:avLst/>
          </a:prstGeom>
          <a:solidFill>
            <a:schemeClr val="bg1"/>
          </a:solidFill>
          <a:ln w="57150" cap="rnd">
            <a:solidFill>
              <a:schemeClr val="bg2">
                <a:lumMod val="10000"/>
              </a:schemeClr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2020 MTN NOTES/2020 PFC BONDS </a:t>
            </a:r>
          </a:p>
          <a:p>
            <a:pPr algn="ctr"/>
            <a:r>
              <a:rPr lang="en-US" sz="36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Pending Retainage Payable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04EF08-F216-4399-9A19-757B9A94B2E2}"/>
                  </a:ext>
                </a:extLst>
              </p14:cNvPr>
              <p14:cNvContentPartPr/>
              <p14:nvPr/>
            </p14:nvContentPartPr>
            <p14:xfrm>
              <a:off x="9443745" y="89432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04EF08-F216-4399-9A19-757B9A94B2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9745" y="8889277"/>
                <a:ext cx="108000" cy="1081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776C11E7-27A1-4E5E-C1EC-FD314410E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38" y="2249905"/>
            <a:ext cx="11540068" cy="7230979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BD0B05B-598B-7A76-E33F-88659B933049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44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614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5C0595-C4A3-61B9-F6E1-63D27CF95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FA41B0-7D34-F530-F753-EED2E7F80855}"/>
              </a:ext>
            </a:extLst>
          </p:cNvPr>
          <p:cNvSpPr txBox="1"/>
          <p:nvPr/>
        </p:nvSpPr>
        <p:spPr>
          <a:xfrm>
            <a:off x="12175958" y="3504188"/>
            <a:ext cx="5943600" cy="2145268"/>
          </a:xfrm>
          <a:prstGeom prst="roundRect">
            <a:avLst/>
          </a:prstGeom>
          <a:ln w="57150" cap="flat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Cash Balance – 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2024 Maintenance Notes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As of April 30, 2025</a:t>
            </a:r>
            <a:endParaRPr lang="en-US" sz="4000" b="1" dirty="0">
              <a:solidFill>
                <a:srgbClr val="025E32"/>
              </a:solidFill>
              <a:ea typeface="Calibri"/>
              <a:cs typeface="Adobe Devanagari" panose="020405030502010202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B33A0FE-D4A7-E23D-356D-27D8F4CF9F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45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7B9F3-19A4-9EEF-B6E0-233073109C3F}"/>
              </a:ext>
            </a:extLst>
          </p:cNvPr>
          <p:cNvSpPr txBox="1"/>
          <p:nvPr/>
        </p:nvSpPr>
        <p:spPr>
          <a:xfrm>
            <a:off x="1263831" y="128256"/>
            <a:ext cx="15972609" cy="1938992"/>
          </a:xfrm>
          <a:prstGeom prst="rect">
            <a:avLst/>
          </a:prstGeom>
          <a:solidFill>
            <a:schemeClr val="bg1"/>
          </a:solidFill>
          <a:ln w="57150" cap="rnd">
            <a:solidFill>
              <a:schemeClr val="bg2">
                <a:lumMod val="10000"/>
              </a:schemeClr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 West $333,000 March 2024 Board Mtg 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HS Barrett Station $470,000 March 2024 Board Mtg 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Fortis Academy  $650,000 March 2024 Board Mtg 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Irvington – $9,860,000 March 2024 Board Mtg </a:t>
            </a:r>
          </a:p>
          <a:p>
            <a:r>
              <a:rPr lang="en-US" sz="2400" dirty="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Post Oak - $5,000,000 March 2024 Board Mtg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7FBF01-FC3B-42C5-1DA1-96A7774B3542}"/>
                  </a:ext>
                </a:extLst>
              </p14:cNvPr>
              <p14:cNvContentPartPr/>
              <p14:nvPr/>
            </p14:nvContentPartPr>
            <p14:xfrm>
              <a:off x="9443745" y="89432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7FBF01-FC3B-42C5-1DA1-96A7774B35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9745" y="8889277"/>
                <a:ext cx="108000" cy="1081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8133CAF6-4A14-7D17-DF4F-F3387F924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42" y="2177717"/>
            <a:ext cx="11742821" cy="8109284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AD56F-37B6-BBC6-CE06-5AE67FC31E44}"/>
              </a:ext>
            </a:extLst>
          </p:cNvPr>
          <p:cNvSpPr txBox="1"/>
          <p:nvPr/>
        </p:nvSpPr>
        <p:spPr>
          <a:xfrm>
            <a:off x="13511463" y="1097752"/>
            <a:ext cx="281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$16,313,000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1F6CB01-471A-81B9-4B58-09FD44105F8E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45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780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5C0595-C4A3-61B9-F6E1-63D27CF95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FA41B0-7D34-F530-F753-EED2E7F80855}"/>
              </a:ext>
            </a:extLst>
          </p:cNvPr>
          <p:cNvSpPr txBox="1"/>
          <p:nvPr/>
        </p:nvSpPr>
        <p:spPr>
          <a:xfrm>
            <a:off x="12234925" y="4308299"/>
            <a:ext cx="5943600" cy="2145268"/>
          </a:xfrm>
          <a:prstGeom prst="roundRect">
            <a:avLst/>
          </a:prstGeom>
          <a:ln w="57150" cap="flat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Retainage Payable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2024 Maintenance Notes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cs typeface="Adobe Devanagari" panose="02040503050201020203" pitchFamily="18" charset="0"/>
              </a:rPr>
              <a:t>As of April 30, 2025</a:t>
            </a:r>
            <a:endParaRPr lang="en-US" sz="4000" b="1" dirty="0">
              <a:solidFill>
                <a:srgbClr val="025E32"/>
              </a:solidFill>
              <a:ea typeface="Calibri"/>
              <a:cs typeface="Adobe Devanagari" panose="020405030502010202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B33A0FE-D4A7-E23D-356D-27D8F4CF9F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46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7B9F3-19A4-9EEF-B6E0-233073109C3F}"/>
              </a:ext>
            </a:extLst>
          </p:cNvPr>
          <p:cNvSpPr txBox="1"/>
          <p:nvPr/>
        </p:nvSpPr>
        <p:spPr>
          <a:xfrm>
            <a:off x="1263831" y="128256"/>
            <a:ext cx="15972609" cy="2862322"/>
          </a:xfrm>
          <a:prstGeom prst="rect">
            <a:avLst/>
          </a:prstGeom>
          <a:solidFill>
            <a:schemeClr val="bg1"/>
          </a:solidFill>
          <a:ln w="57150" cap="rnd">
            <a:solidFill>
              <a:schemeClr val="bg2">
                <a:lumMod val="10000"/>
              </a:schemeClr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 West $333,000 March 2024 Board Mtg </a:t>
            </a:r>
          </a:p>
          <a:p>
            <a:r>
              <a:rPr lang="en-US" sz="360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HS Barrett Station $470,000 March 2024 Board Mtg </a:t>
            </a:r>
          </a:p>
          <a:p>
            <a:r>
              <a:rPr lang="en-US" sz="360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Fortis Academy  $650,000 March 2024 Board Mtg </a:t>
            </a:r>
          </a:p>
          <a:p>
            <a:r>
              <a:rPr lang="en-US" sz="360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Irvington – $9,860,000 March 2024 Board Mtg </a:t>
            </a:r>
          </a:p>
          <a:p>
            <a:r>
              <a:rPr lang="en-US" sz="3600">
                <a:solidFill>
                  <a:srgbClr val="025E3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Post Oak - $5,000,000 March 2024 Board Mtg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7FBF01-FC3B-42C5-1DA1-96A7774B3542}"/>
                  </a:ext>
                </a:extLst>
              </p14:cNvPr>
              <p14:cNvContentPartPr/>
              <p14:nvPr/>
            </p14:nvContentPartPr>
            <p14:xfrm>
              <a:off x="9443745" y="894327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7FBF01-FC3B-42C5-1DA1-96A7774B35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9745" y="8889277"/>
                <a:ext cx="108000" cy="1081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8133CAF6-4A14-7D17-DF4F-F3387F924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26" y="3646598"/>
            <a:ext cx="10629900" cy="5613938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9C17B-8D0D-58FD-0792-051E50EFFE99}"/>
              </a:ext>
            </a:extLst>
          </p:cNvPr>
          <p:cNvSpPr txBox="1"/>
          <p:nvPr/>
        </p:nvSpPr>
        <p:spPr>
          <a:xfrm>
            <a:off x="14173200" y="1714500"/>
            <a:ext cx="281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$16,313,000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E1B0E7D-B0FC-9DE2-F080-D674BFDB4224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46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478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68C995EA-C654-BBF5-7495-E0EE653D23A8}"/>
              </a:ext>
            </a:extLst>
          </p:cNvPr>
          <p:cNvSpPr/>
          <p:nvPr/>
        </p:nvSpPr>
        <p:spPr>
          <a:xfrm>
            <a:off x="294154" y="0"/>
            <a:ext cx="18303311" cy="9081331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 anchor="t"/>
          <a:lstStyle/>
          <a:p>
            <a:r>
              <a:rPr lang="en-US" sz="4400" b="1">
                <a:latin typeface="Roboto"/>
                <a:ea typeface="Roboto"/>
                <a:cs typeface="Adobe Devanagari" panose="02040503050201020203" pitchFamily="18" charset="0"/>
              </a:rPr>
              <a:t>				</a:t>
            </a:r>
          </a:p>
          <a:p>
            <a:pPr algn="ctr"/>
            <a:endParaRPr lang="en-US" sz="4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80D9-CE70-4358-8862-C809CB850FDA}"/>
              </a:ext>
            </a:extLst>
          </p:cNvPr>
          <p:cNvSpPr txBox="1"/>
          <p:nvPr/>
        </p:nvSpPr>
        <p:spPr>
          <a:xfrm>
            <a:off x="1923435" y="114300"/>
            <a:ext cx="14441130" cy="1464231"/>
          </a:xfrm>
          <a:prstGeom prst="round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latin typeface="Roboto"/>
                <a:ea typeface="Roboto"/>
                <a:cs typeface="Adobe Devanagari" panose="02040503050201020203" pitchFamily="18" charset="0"/>
              </a:rPr>
              <a:t>Income Statement– Project Acquisition Account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latin typeface="Roboto"/>
                <a:ea typeface="Roboto"/>
                <a:cs typeface="Adobe Devanagari" panose="02040503050201020203" pitchFamily="18" charset="0"/>
              </a:rPr>
              <a:t>As of April 30, 2025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C200A3C-B746-4FA5-8100-EB6B715A9A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47</a:t>
            </a:fld>
            <a:endParaRPr lang="en-US" sz="2800" b="1">
              <a:solidFill>
                <a:schemeClr val="bg2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9B31C0-2528-17F3-ED13-DEA8AD74B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154" y="1845795"/>
            <a:ext cx="17993846" cy="7721115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0F2EAB0-A157-4987-1754-6F531B4EBDA8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47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161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420AE4-0668-C7C0-C93E-A275D49D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A74443E-25F5-B590-F87E-B12A599B41E5}"/>
              </a:ext>
            </a:extLst>
          </p:cNvPr>
          <p:cNvSpPr/>
          <p:nvPr/>
        </p:nvSpPr>
        <p:spPr>
          <a:xfrm>
            <a:off x="2054" y="0"/>
            <a:ext cx="18303311" cy="9081331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 anchor="t"/>
          <a:lstStyle/>
          <a:p>
            <a:r>
              <a:rPr lang="en-US" sz="4400" b="1">
                <a:latin typeface="Roboto"/>
                <a:ea typeface="Roboto"/>
                <a:cs typeface="Adobe Devanagari" panose="02040503050201020203" pitchFamily="18" charset="0"/>
              </a:rPr>
              <a:t>				</a:t>
            </a:r>
          </a:p>
          <a:p>
            <a:pPr algn="ctr"/>
            <a:endParaRPr lang="en-US" sz="4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94FB03-F9CB-CD1A-3D44-21332FDFC631}"/>
              </a:ext>
            </a:extLst>
          </p:cNvPr>
          <p:cNvSpPr txBox="1"/>
          <p:nvPr/>
        </p:nvSpPr>
        <p:spPr>
          <a:xfrm>
            <a:off x="1460297" y="244929"/>
            <a:ext cx="14441130" cy="1464231"/>
          </a:xfrm>
          <a:prstGeom prst="round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latin typeface="Roboto"/>
                <a:ea typeface="Roboto"/>
                <a:cs typeface="Adobe Devanagari" panose="02040503050201020203" pitchFamily="18" charset="0"/>
              </a:rPr>
              <a:t>Income Statement– 2024 MNT NOTES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latin typeface="Roboto"/>
                <a:ea typeface="Roboto"/>
                <a:cs typeface="Adobe Devanagari" panose="02040503050201020203" pitchFamily="18" charset="0"/>
              </a:rPr>
              <a:t>As of April 30, 2025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455E62C-D9C2-1739-540A-6EE6220732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48</a:t>
            </a:fld>
            <a:endParaRPr lang="en-US" sz="2800" b="1">
              <a:solidFill>
                <a:schemeClr val="bg2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AACA5A-4FFB-365A-35E1-3A87F9096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00" y="1954089"/>
            <a:ext cx="17741900" cy="7696267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DB0A3C7-E9BE-01D8-FD54-E919F8CB94E6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48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640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7D72-4056-E87F-A973-C21A64E4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786" y="532308"/>
            <a:ext cx="14679385" cy="1867877"/>
          </a:xfrm>
        </p:spPr>
        <p:txBody>
          <a:bodyPr/>
          <a:lstStyle/>
          <a:p>
            <a:r>
              <a:rPr lang="en-US" dirty="0"/>
              <a:t>Maintenance Notes 2024 – Projects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A3D4-9B56-B691-7AA4-F7B83462F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830" y="1633728"/>
            <a:ext cx="18217293" cy="81209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D2AE4-CDF8-392E-73C1-E9BD2164564B}"/>
              </a:ext>
            </a:extLst>
          </p:cNvPr>
          <p:cNvSpPr txBox="1">
            <a:spLocks/>
          </p:cNvSpPr>
          <p:nvPr/>
        </p:nvSpPr>
        <p:spPr>
          <a:xfrm>
            <a:off x="16992599" y="9566910"/>
            <a:ext cx="585484" cy="5757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rgbClr val="025E32"/>
                </a:solidFill>
              </a:rPr>
              <a:pPr algn="ctr"/>
              <a:t>49</a:t>
            </a:fld>
            <a:endParaRPr lang="en-US" sz="2800" b="1" dirty="0">
              <a:solidFill>
                <a:srgbClr val="025E3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62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36BF2-74BE-046C-3392-605F0791D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0F1C1D0-D791-5973-CF08-1E9CFE06E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65514"/>
            <a:ext cx="16840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b="1" spc="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"/>
              </a:rPr>
              <a:t>Budget Calendar </a:t>
            </a:r>
            <a:endParaRPr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Roboto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369BB4-1057-FEDA-E28E-980B765CF5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t>5</a:t>
            </a:fld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8DDD3DC-7C60-11CF-8FED-DEB4CD21455D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555A2-4973-88AE-6E14-27653A9329AE}"/>
              </a:ext>
            </a:extLst>
          </p:cNvPr>
          <p:cNvSpPr txBox="1"/>
          <p:nvPr/>
        </p:nvSpPr>
        <p:spPr>
          <a:xfrm>
            <a:off x="3183963" y="1197691"/>
            <a:ext cx="129597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 30, 2025   - Budget Submission 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June 24, 2025  - Board Workshop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July  16, 2025  -  Board Workshop &amp; Budget Adoption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Aug 25, 2025    -  Tax Values to be received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Sept 17, 2025   -  Tax Rate adoption tentatively (if no </a:t>
            </a:r>
          </a:p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additional public hearings are 				                  required</a:t>
            </a:r>
            <a:endParaRPr lang="en-US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22517-838D-9EB1-33F9-08218C2F5F70}"/>
              </a:ext>
            </a:extLst>
          </p:cNvPr>
          <p:cNvSpPr txBox="1"/>
          <p:nvPr/>
        </p:nvSpPr>
        <p:spPr>
          <a:xfrm>
            <a:off x="533400" y="6755683"/>
            <a:ext cx="1708331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Outlook   Trend :  Finance         -   Grant awards pending                                 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C130235-3897-90A8-58EA-7E70E9754894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5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384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4485411-A50C-BA2D-FD57-C61AB3BEF67C}"/>
              </a:ext>
            </a:extLst>
          </p:cNvPr>
          <p:cNvSpPr/>
          <p:nvPr/>
        </p:nvSpPr>
        <p:spPr>
          <a:xfrm>
            <a:off x="0" y="1"/>
            <a:ext cx="18288000" cy="8869680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 anchor="t"/>
          <a:lstStyle/>
          <a:p>
            <a:r>
              <a:rPr lang="en-US" sz="4400" b="1">
                <a:latin typeface="Roboto"/>
                <a:ea typeface="Roboto"/>
                <a:cs typeface="Adobe Devanagari" panose="02040503050201020203" pitchFamily="18" charset="0"/>
              </a:rPr>
              <a:t>				</a:t>
            </a:r>
          </a:p>
          <a:p>
            <a:pPr algn="ctr"/>
            <a:endParaRPr lang="en-US" sz="4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A7B6F-5105-16A5-4DB6-51FE61383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1804" y="249806"/>
            <a:ext cx="12210292" cy="1464231"/>
          </a:xfrm>
          <a:prstGeom prst="round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25E32"/>
                </a:solidFill>
                <a:ea typeface="Roboto"/>
                <a:cs typeface="Adobe Devanagari" panose="02040503050201020203" pitchFamily="18" charset="0"/>
              </a:rPr>
              <a:t>Irvington Renovation </a:t>
            </a:r>
            <a:r>
              <a:rPr lang="en-US" sz="4000" b="1" dirty="0">
                <a:solidFill>
                  <a:srgbClr val="025E32"/>
                </a:solidFill>
                <a:latin typeface="Roboto"/>
                <a:ea typeface="Roboto"/>
                <a:cs typeface="Adobe Devanagari" panose="02040503050201020203" pitchFamily="18" charset="0"/>
              </a:rPr>
              <a:t>– Funds by Source</a:t>
            </a:r>
          </a:p>
          <a:p>
            <a:pPr algn="ctr"/>
            <a:r>
              <a:rPr lang="en-US" sz="4000" b="1" dirty="0">
                <a:solidFill>
                  <a:srgbClr val="025E32"/>
                </a:solidFill>
                <a:latin typeface="Roboto"/>
                <a:ea typeface="Roboto"/>
                <a:cs typeface="Adobe Devanagari" panose="02040503050201020203" pitchFamily="18" charset="0"/>
              </a:rPr>
              <a:t>As of April 30,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AEC86-C912-2A4E-A0EA-77F80AA6AB13}"/>
              </a:ext>
            </a:extLst>
          </p:cNvPr>
          <p:cNvSpPr txBox="1"/>
          <p:nvPr/>
        </p:nvSpPr>
        <p:spPr>
          <a:xfrm>
            <a:off x="17046063" y="9315777"/>
            <a:ext cx="144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B6F15528-21DE-4FAA-801E-634DDDAF4B2B}" type="slidenum">
              <a:rPr lang="en-US" sz="2800" b="1" smtClean="0">
                <a:solidFill>
                  <a:schemeClr val="bg2"/>
                </a:solidFill>
              </a:rPr>
              <a:pPr/>
              <a:t>50</a:t>
            </a:fld>
            <a:endParaRPr lang="en-US" sz="2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99178-BBC8-877D-FEC3-897A0816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11" y="3591600"/>
            <a:ext cx="17510079" cy="5937826"/>
          </a:xfrm>
          <a:prstGeom prst="rect">
            <a:avLst/>
          </a:prstGeom>
          <a:ln w="76200">
            <a:solidFill>
              <a:srgbClr val="025E3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57DF9-16C4-15EF-1EAA-33AAE88BD490}"/>
              </a:ext>
            </a:extLst>
          </p:cNvPr>
          <p:cNvSpPr txBox="1"/>
          <p:nvPr/>
        </p:nvSpPr>
        <p:spPr>
          <a:xfrm>
            <a:off x="4063720" y="1861765"/>
            <a:ext cx="11121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Irvington Renovation    2020 Maintenance Notes   </a:t>
            </a:r>
            <a:r>
              <a:rPr lang="en-US" sz="3200"/>
              <a:t>$   4,781,519</a:t>
            </a:r>
            <a:endParaRPr lang="en-US" sz="3200" dirty="0"/>
          </a:p>
          <a:p>
            <a:r>
              <a:rPr lang="en-US" sz="3200" dirty="0"/>
              <a:t>Contract                          2024 Maintenance Notes   $   7,000,000  </a:t>
            </a:r>
          </a:p>
          <a:p>
            <a:r>
              <a:rPr lang="en-US" sz="3200" dirty="0"/>
              <a:t>                                                            Total                      $11,781,519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FC266-EDA2-CA24-3F01-2C02662749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50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155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37" y="1"/>
            <a:ext cx="18288000" cy="10172700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80D9-CE70-4358-8862-C809CB850FDA}"/>
              </a:ext>
            </a:extLst>
          </p:cNvPr>
          <p:cNvSpPr txBox="1"/>
          <p:nvPr/>
        </p:nvSpPr>
        <p:spPr>
          <a:xfrm>
            <a:off x="1923435" y="114300"/>
            <a:ext cx="14441130" cy="78319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</a:p>
        </p:txBody>
      </p:sp>
      <p:sp>
        <p:nvSpPr>
          <p:cNvPr id="6" name="object 187">
            <a:extLst>
              <a:ext uri="{FF2B5EF4-FFF2-40B4-BE49-F238E27FC236}">
                <a16:creationId xmlns:a16="http://schemas.microsoft.com/office/drawing/2014/main" id="{68432409-01C8-4D86-AF74-5C991354163D}"/>
              </a:ext>
            </a:extLst>
          </p:cNvPr>
          <p:cNvSpPr txBox="1"/>
          <p:nvPr/>
        </p:nvSpPr>
        <p:spPr>
          <a:xfrm>
            <a:off x="0" y="1606547"/>
            <a:ext cx="18211800" cy="356559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>
                <a:solidFill>
                  <a:srgbClr val="13110E"/>
                </a:solidFill>
                <a:cs typeface="Roboto"/>
              </a:rPr>
              <a:t>I certify that the foregoing information is true and accurate to the best of my knowledge.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>
                <a:solidFill>
                  <a:srgbClr val="13110E"/>
                </a:solidFill>
                <a:cs typeface="Roboto"/>
              </a:rPr>
              <a:t>/s/ Jesus J. Amezcua, RTSBA,CPA, Ph.D., CPFIM, Asst. Supt. for Business Support Services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>
                <a:solidFill>
                  <a:srgbClr val="13110E"/>
                </a:solidFill>
                <a:cs typeface="Roboto"/>
              </a:rPr>
              <a:t>/s/ Marcia Leiva, Chief Accounting Officer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7F591-E2A6-41E6-A092-16CBEDC54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591300"/>
            <a:ext cx="3087549" cy="110664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8513E-279E-424E-8913-175AB139F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6329898"/>
            <a:ext cx="4061766" cy="1106649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2A367E7-8B75-FD70-2444-87E26B5546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51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8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E3415BF1-CE40-07C5-D403-84068760B9E8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37619-744F-9269-125E-645D2FB58026}"/>
              </a:ext>
            </a:extLst>
          </p:cNvPr>
          <p:cNvSpPr/>
          <p:nvPr/>
        </p:nvSpPr>
        <p:spPr>
          <a:xfrm>
            <a:off x="1036288" y="5067336"/>
            <a:ext cx="5638801" cy="462112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9000"/>
            </a:scheme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-86257" y="2374564"/>
            <a:ext cx="8391926" cy="199541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332440"/>
                </a:solidFill>
                <a:latin typeface="Roboto"/>
                <a:cs typeface="Roboto"/>
              </a:rPr>
              <a:t>INTERIM FINANCIAL REPORT </a:t>
            </a:r>
            <a:br>
              <a:rPr lang="en-US" sz="3200" b="1" spc="60" dirty="0">
                <a:solidFill>
                  <a:srgbClr val="332440"/>
                </a:solidFill>
                <a:latin typeface="Roboto"/>
                <a:cs typeface="Roboto"/>
              </a:rPr>
            </a:br>
            <a:r>
              <a:rPr lang="en-US" sz="3200" b="1" spc="60" dirty="0">
                <a:solidFill>
                  <a:srgbClr val="332440"/>
                </a:solidFill>
                <a:latin typeface="Roboto"/>
                <a:cs typeface="Roboto"/>
              </a:rPr>
              <a:t>(unaudited) </a:t>
            </a:r>
            <a:br>
              <a:rPr lang="en-US" sz="3200" b="1" spc="60" dirty="0">
                <a:solidFill>
                  <a:srgbClr val="332440"/>
                </a:solidFill>
                <a:latin typeface="Roboto"/>
                <a:cs typeface="Roboto"/>
              </a:rPr>
            </a:br>
            <a:r>
              <a:rPr lang="en-US" sz="3200" b="1" spc="60" dirty="0">
                <a:solidFill>
                  <a:srgbClr val="332440"/>
                </a:solidFill>
                <a:latin typeface="Roboto"/>
                <a:cs typeface="Roboto"/>
              </a:rPr>
              <a:t>GENERAL FUND</a:t>
            </a:r>
          </a:p>
          <a:p>
            <a:pPr marL="12700" algn="ctr">
              <a:spcBef>
                <a:spcPts val="100"/>
              </a:spcBef>
            </a:pPr>
            <a:r>
              <a:rPr lang="en-US" sz="3200" b="1" spc="60" dirty="0">
                <a:solidFill>
                  <a:srgbClr val="332440"/>
                </a:solidFill>
                <a:latin typeface="Roboto"/>
                <a:cs typeface="Roboto"/>
              </a:rPr>
              <a:t>Balance Sheet as of </a:t>
            </a:r>
            <a:r>
              <a:rPr lang="en-US" sz="3200" b="1" spc="60" dirty="0">
                <a:solidFill>
                  <a:srgbClr val="332440"/>
                </a:solidFill>
                <a:latin typeface="Roboto"/>
              </a:rPr>
              <a:t>April 30,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A411D-855D-49DA-811F-63092727A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97353"/>
            <a:ext cx="5166360" cy="140596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55A8FC9-83B9-4B62-9504-5A7D8E12C1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6</a:t>
            </a:fld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C7921-000B-4411-B6E8-5E583C1BE2AA}"/>
              </a:ext>
            </a:extLst>
          </p:cNvPr>
          <p:cNvSpPr txBox="1"/>
          <p:nvPr/>
        </p:nvSpPr>
        <p:spPr>
          <a:xfrm>
            <a:off x="1490397" y="5361963"/>
            <a:ext cx="4500895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u="sng" dirty="0">
                <a:solidFill>
                  <a:srgbClr val="332440"/>
                </a:solidFill>
              </a:rPr>
              <a:t>Total Assets</a:t>
            </a:r>
            <a:r>
              <a:rPr lang="en-US" sz="3600" dirty="0">
                <a:solidFill>
                  <a:srgbClr val="332440"/>
                </a:solidFill>
              </a:rPr>
              <a:t>:   </a:t>
            </a:r>
          </a:p>
          <a:p>
            <a:r>
              <a:rPr lang="en-US" sz="3200" b="1" dirty="0">
                <a:solidFill>
                  <a:srgbClr val="332440"/>
                </a:solidFill>
              </a:rPr>
              <a:t>		</a:t>
            </a:r>
            <a:r>
              <a:rPr lang="en-US" sz="3600" b="1" dirty="0">
                <a:solidFill>
                  <a:srgbClr val="332440"/>
                </a:solidFill>
              </a:rPr>
              <a:t>$ 54,546,705</a:t>
            </a:r>
          </a:p>
          <a:p>
            <a:endParaRPr lang="en-US" sz="2000" b="1" dirty="0">
              <a:solidFill>
                <a:srgbClr val="332440"/>
              </a:solidFill>
            </a:endParaRPr>
          </a:p>
          <a:p>
            <a:r>
              <a:rPr lang="en-US" sz="3600" u="sng" dirty="0">
                <a:solidFill>
                  <a:srgbClr val="332440"/>
                </a:solidFill>
              </a:rPr>
              <a:t>Total Liabilities</a:t>
            </a:r>
            <a:r>
              <a:rPr lang="en-US" sz="3600" dirty="0">
                <a:solidFill>
                  <a:srgbClr val="332440"/>
                </a:solidFill>
              </a:rPr>
              <a:t>:   </a:t>
            </a:r>
          </a:p>
          <a:p>
            <a:r>
              <a:rPr lang="en-US" sz="3600" b="1" dirty="0">
                <a:solidFill>
                  <a:srgbClr val="332440"/>
                </a:solidFill>
              </a:rPr>
              <a:t>		$ 3,083,143</a:t>
            </a:r>
          </a:p>
          <a:p>
            <a:endParaRPr lang="en-US" sz="2000" b="1" dirty="0">
              <a:solidFill>
                <a:srgbClr val="332440"/>
              </a:solidFill>
              <a:ea typeface="Calibri"/>
              <a:cs typeface="Calibri"/>
            </a:endParaRPr>
          </a:p>
          <a:p>
            <a:r>
              <a:rPr lang="en-US" sz="3600" u="sng" dirty="0">
                <a:solidFill>
                  <a:srgbClr val="332440"/>
                </a:solidFill>
              </a:rPr>
              <a:t>Total Fund Equity</a:t>
            </a:r>
            <a:r>
              <a:rPr lang="en-US" sz="3600" dirty="0">
                <a:solidFill>
                  <a:srgbClr val="332440"/>
                </a:solidFill>
              </a:rPr>
              <a:t>:</a:t>
            </a:r>
          </a:p>
          <a:p>
            <a:r>
              <a:rPr lang="en-US" sz="3200" b="1" dirty="0">
                <a:solidFill>
                  <a:srgbClr val="332440"/>
                </a:solidFill>
              </a:rPr>
              <a:t>		</a:t>
            </a:r>
            <a:r>
              <a:rPr lang="en-US" sz="3600" b="1" dirty="0">
                <a:solidFill>
                  <a:srgbClr val="332440"/>
                </a:solidFill>
              </a:rPr>
              <a:t>$ 51,072,562</a:t>
            </a:r>
            <a:endParaRPr lang="en-US" sz="3200" b="1" dirty="0">
              <a:solidFill>
                <a:srgbClr val="33244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6ADE6-C1FB-78EF-54F1-66464F68E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8811" y="542979"/>
            <a:ext cx="9911334" cy="83918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4AFB13AD-BDB8-729F-E16E-E45094A164DA}"/>
              </a:ext>
            </a:extLst>
          </p:cNvPr>
          <p:cNvSpPr/>
          <p:nvPr/>
        </p:nvSpPr>
        <p:spPr>
          <a:xfrm>
            <a:off x="-9411" y="885729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600" y="342900"/>
            <a:ext cx="12665657" cy="1490152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3200" b="1" spc="40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INTERIM FINANCIAL REPORT (unaudited)</a:t>
            </a:r>
            <a:br>
              <a:rPr lang="en-US" sz="3200" b="1" spc="40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</a:br>
            <a:r>
              <a:rPr lang="en-US" sz="3200" b="1" spc="40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ASST. SUPERINTENDENT FOR BUSINESS SERVICES MESSAGE</a:t>
            </a:r>
            <a:br>
              <a:rPr lang="en-US" sz="3200" b="1" spc="40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</a:br>
            <a:r>
              <a:rPr lang="en-US" sz="3200" b="1" spc="40" dirty="0">
                <a:solidFill>
                  <a:schemeClr val="bg2">
                    <a:lumMod val="10000"/>
                  </a:schemeClr>
                </a:solidFill>
              </a:rPr>
              <a:t>As of April 30, 2025</a:t>
            </a:r>
            <a:endParaRPr sz="3200" dirty="0">
              <a:solidFill>
                <a:schemeClr val="bg2">
                  <a:lumMod val="10000"/>
                </a:schemeClr>
              </a:solidFill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0224" y="1903634"/>
            <a:ext cx="16614445" cy="1517082"/>
          </a:xfrm>
          <a:prstGeom prst="rect">
            <a:avLst/>
          </a:prstGeom>
        </p:spPr>
        <p:txBody>
          <a:bodyPr vert="horz" wrap="square" lIns="0" tIns="107950" rIns="0" bIns="0" rtlCol="0" anchor="t">
            <a:spAutoFit/>
          </a:bodyPr>
          <a:lstStyle/>
          <a:p>
            <a:pPr marL="12700">
              <a:spcBef>
                <a:spcPts val="850"/>
              </a:spcBef>
            </a:pPr>
            <a:r>
              <a:rPr lang="en-US" sz="2800" b="1" spc="-5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The</a:t>
            </a:r>
            <a:r>
              <a:rPr lang="en-US" sz="2800" b="1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lang="en-US" sz="2800" b="1" u="sng" spc="-5" dirty="0">
                <a:solidFill>
                  <a:srgbClr val="C13D40"/>
                </a:solidFill>
                <a:latin typeface="Roboto"/>
                <a:cs typeface="Roboto"/>
              </a:rPr>
              <a:t>ESTIMATED</a:t>
            </a:r>
            <a:r>
              <a:rPr lang="en-US" sz="2800" b="1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lang="en-US" sz="2800" b="1" spc="-5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General Fund balance at 04/30/2025 is $52,746,816 after current appropriations. 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2800" b="1" spc="-5" dirty="0">
                <a:solidFill>
                  <a:schemeClr val="bg2">
                    <a:lumMod val="10000"/>
                  </a:schemeClr>
                </a:solidFill>
                <a:latin typeface="Roboto"/>
                <a:cs typeface="Roboto"/>
              </a:rPr>
              <a:t>As year end adjustments are completed, a budget amendment will be submitted to the board for items assigned, restricted and committed that will roll forward into FY 2025.</a:t>
            </a:r>
            <a:endParaRPr lang="en-US" sz="2800" b="1" spc="-5" dirty="0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0BE34D7-A046-4A46-B318-21AA1D405C98}"/>
              </a:ext>
            </a:extLst>
          </p:cNvPr>
          <p:cNvSpPr/>
          <p:nvPr/>
        </p:nvSpPr>
        <p:spPr>
          <a:xfrm rot="10800000">
            <a:off x="15815319" y="7857269"/>
            <a:ext cx="974143" cy="762000"/>
          </a:xfrm>
          <a:prstGeom prst="rightArrow">
            <a:avLst>
              <a:gd name="adj1" fmla="val 50000"/>
              <a:gd name="adj2" fmla="val 60286"/>
            </a:avLst>
          </a:prstGeom>
          <a:solidFill>
            <a:srgbClr val="C13D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D9BBD-B77B-7749-0300-EF58BEB08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45" y="3950733"/>
            <a:ext cx="14500207" cy="46685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4287B-7A83-7AAC-DF77-4B3057EF0988}"/>
              </a:ext>
            </a:extLst>
          </p:cNvPr>
          <p:cNvSpPr txBox="1">
            <a:spLocks/>
          </p:cNvSpPr>
          <p:nvPr/>
        </p:nvSpPr>
        <p:spPr>
          <a:xfrm>
            <a:off x="16901159" y="9752474"/>
            <a:ext cx="515984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7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253E47-9E15-275F-95EC-0E24F4579BCB}"/>
              </a:ext>
            </a:extLst>
          </p:cNvPr>
          <p:cNvSpPr/>
          <p:nvPr/>
        </p:nvSpPr>
        <p:spPr>
          <a:xfrm>
            <a:off x="2283927" y="8163018"/>
            <a:ext cx="14136624" cy="1580831"/>
          </a:xfrm>
          <a:prstGeom prst="roundRect">
            <a:avLst/>
          </a:prstGeom>
          <a:solidFill>
            <a:srgbClr val="FF0000">
              <a:alpha val="99000"/>
            </a:srgb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5DF305-A299-ED63-A080-1367FB43089A}"/>
              </a:ext>
            </a:extLst>
          </p:cNvPr>
          <p:cNvSpPr/>
          <p:nvPr/>
        </p:nvSpPr>
        <p:spPr>
          <a:xfrm>
            <a:off x="2282060" y="6471757"/>
            <a:ext cx="14140359" cy="1580831"/>
          </a:xfrm>
          <a:prstGeom prst="roundRect">
            <a:avLst/>
          </a:prstGeom>
          <a:solidFill>
            <a:srgbClr val="FF0000">
              <a:alpha val="99000"/>
            </a:srgb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8B7B3D-4A37-6FBF-5C40-B59EA2E4E679}"/>
              </a:ext>
            </a:extLst>
          </p:cNvPr>
          <p:cNvSpPr/>
          <p:nvPr/>
        </p:nvSpPr>
        <p:spPr>
          <a:xfrm>
            <a:off x="2282059" y="4780495"/>
            <a:ext cx="14140360" cy="1580831"/>
          </a:xfrm>
          <a:prstGeom prst="roundRect">
            <a:avLst/>
          </a:prstGeom>
          <a:solidFill>
            <a:srgbClr val="FF0000">
              <a:alpha val="99000"/>
            </a:srgb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DF940B-53DB-31D9-1D1D-F7D5865B9EE9}"/>
              </a:ext>
            </a:extLst>
          </p:cNvPr>
          <p:cNvSpPr/>
          <p:nvPr/>
        </p:nvSpPr>
        <p:spPr>
          <a:xfrm>
            <a:off x="2282060" y="3089233"/>
            <a:ext cx="14140359" cy="1580831"/>
          </a:xfrm>
          <a:prstGeom prst="roundRect">
            <a:avLst/>
          </a:prstGeom>
          <a:solidFill>
            <a:srgbClr val="FF0000">
              <a:alpha val="99000"/>
            </a:srgb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7CDBF2-67C1-EE21-81C1-457A185AA797}"/>
              </a:ext>
            </a:extLst>
          </p:cNvPr>
          <p:cNvSpPr/>
          <p:nvPr/>
        </p:nvSpPr>
        <p:spPr>
          <a:xfrm>
            <a:off x="2560318" y="8370074"/>
            <a:ext cx="13631687" cy="119683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9000"/>
            </a:scheme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600049-5107-2954-EE90-11E4597E057B}"/>
              </a:ext>
            </a:extLst>
          </p:cNvPr>
          <p:cNvSpPr/>
          <p:nvPr/>
        </p:nvSpPr>
        <p:spPr>
          <a:xfrm>
            <a:off x="2560319" y="6652079"/>
            <a:ext cx="13631687" cy="119683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9000"/>
            </a:scheme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AE0C9-C3B3-C6D1-8A2F-B120F0B91EEF}"/>
              </a:ext>
            </a:extLst>
          </p:cNvPr>
          <p:cNvSpPr/>
          <p:nvPr/>
        </p:nvSpPr>
        <p:spPr>
          <a:xfrm>
            <a:off x="2560318" y="4985721"/>
            <a:ext cx="13631688" cy="11983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9000"/>
            </a:scheme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E9ED8E-EB55-B863-B151-EAB914844897}"/>
              </a:ext>
            </a:extLst>
          </p:cNvPr>
          <p:cNvSpPr/>
          <p:nvPr/>
        </p:nvSpPr>
        <p:spPr>
          <a:xfrm>
            <a:off x="2560319" y="3287203"/>
            <a:ext cx="13631687" cy="123046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9000"/>
            </a:schemeClr>
          </a:solidFill>
          <a:ln>
            <a:solidFill>
              <a:srgbClr val="291F35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2730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70518" y="3592712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33244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25E32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89344" y="377416"/>
            <a:ext cx="13709312" cy="250581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5400" spc="-50" dirty="0">
                <a:solidFill>
                  <a:srgbClr val="332440"/>
                </a:solidFill>
              </a:rPr>
              <a:t>INTERIM FINANCIAL REPORT (unaudited)</a:t>
            </a:r>
            <a:br>
              <a:rPr lang="en-US" sz="5400" spc="-50" dirty="0">
                <a:solidFill>
                  <a:srgbClr val="332440"/>
                </a:solidFill>
              </a:rPr>
            </a:br>
            <a:r>
              <a:rPr lang="en-US" sz="5400" spc="-50" dirty="0">
                <a:solidFill>
                  <a:srgbClr val="332440"/>
                </a:solidFill>
              </a:rPr>
              <a:t>As of April 30, 2025</a:t>
            </a:r>
            <a:br>
              <a:rPr lang="en-US" sz="5400" spc="-5" dirty="0">
                <a:solidFill>
                  <a:srgbClr val="332440"/>
                </a:solidFill>
              </a:rPr>
            </a:br>
            <a:br>
              <a:rPr lang="en-US" sz="900" spc="-5" dirty="0">
                <a:solidFill>
                  <a:srgbClr val="332440"/>
                </a:solidFill>
                <a:latin typeface="Roboto"/>
                <a:cs typeface="Roboto"/>
              </a:rPr>
            </a:br>
            <a:r>
              <a:rPr lang="en-US" sz="4500" b="1" spc="-5" dirty="0">
                <a:solidFill>
                  <a:srgbClr val="332440"/>
                </a:solidFill>
                <a:latin typeface="Roboto"/>
              </a:rPr>
              <a:t>Financial Ratios</a:t>
            </a:r>
            <a:endParaRPr lang="en-US" sz="4500" dirty="0">
              <a:solidFill>
                <a:srgbClr val="33244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22DA89-DCC0-4251-A2D9-AA2F4792002A}"/>
              </a:ext>
            </a:extLst>
          </p:cNvPr>
          <p:cNvSpPr txBox="1"/>
          <p:nvPr/>
        </p:nvSpPr>
        <p:spPr>
          <a:xfrm>
            <a:off x="3833298" y="8561018"/>
            <a:ext cx="1221391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Four </a:t>
            </a:r>
            <a:r>
              <a:rPr lang="en-US" sz="3600">
                <a:solidFill>
                  <a:srgbClr val="332440"/>
                </a:solidFill>
                <a:latin typeface="Roboto"/>
                <a:cs typeface="Roboto"/>
              </a:rPr>
              <a:t>- 	 </a:t>
            </a:r>
            <a:r>
              <a:rPr kumimoji="0" lang="en-US" sz="4500" b="1" i="0" u="none" strike="noStrike" kern="1200" cap="none" spc="-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Indicators of Revenue Growth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33244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C215AA-E20B-4ADA-AD09-75D0ECA596C2}"/>
              </a:ext>
            </a:extLst>
          </p:cNvPr>
          <p:cNvSpPr txBox="1"/>
          <p:nvPr/>
        </p:nvSpPr>
        <p:spPr>
          <a:xfrm>
            <a:off x="3848418" y="6903570"/>
            <a:ext cx="1234358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Three </a:t>
            </a:r>
            <a:r>
              <a:rPr lang="en-US" sz="3600">
                <a:solidFill>
                  <a:srgbClr val="332440"/>
                </a:solidFill>
                <a:latin typeface="Roboto"/>
                <a:cs typeface="Roboto"/>
              </a:rPr>
              <a:t>-  </a:t>
            </a:r>
            <a:r>
              <a:rPr kumimoji="0" lang="en-US" sz="4500" b="1" i="0" u="none" strike="noStrike" kern="1200" cap="none" spc="-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Indicators of Efficiency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33244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EF7441-4B0D-4BE2-8CEC-4AF8DF8C1634}"/>
              </a:ext>
            </a:extLst>
          </p:cNvPr>
          <p:cNvSpPr txBox="1"/>
          <p:nvPr/>
        </p:nvSpPr>
        <p:spPr>
          <a:xfrm>
            <a:off x="3920811" y="5181979"/>
            <a:ext cx="1131294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</a:t>
            </a:r>
            <a:r>
              <a:rPr lang="en-US" sz="3600" spc="35">
                <a:solidFill>
                  <a:srgbClr val="332440"/>
                </a:solidFill>
                <a:latin typeface="Roboto"/>
                <a:cs typeface="Roboto"/>
              </a:rPr>
              <a:t>Two </a:t>
            </a:r>
            <a:r>
              <a:rPr lang="en-US" sz="3600">
                <a:solidFill>
                  <a:srgbClr val="332440"/>
                </a:solidFill>
                <a:latin typeface="Roboto"/>
                <a:cs typeface="Roboto"/>
              </a:rPr>
              <a:t>- 	 </a:t>
            </a:r>
            <a:r>
              <a:rPr kumimoji="0" lang="en-US" sz="4500" b="1" i="0" u="none" strike="noStrike" kern="1200" cap="none" spc="-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Efficient </a:t>
            </a:r>
            <a:r>
              <a:rPr lang="en-US" sz="4500" b="1" spc="-5">
                <a:solidFill>
                  <a:srgbClr val="332440"/>
                </a:solidFill>
                <a:latin typeface="Roboto"/>
                <a:cs typeface="Roboto"/>
              </a:rPr>
              <a:t>Le</a:t>
            </a:r>
            <a:r>
              <a:rPr kumimoji="0" lang="en-US" sz="4500" b="1" i="0" u="none" strike="noStrike" kern="1200" cap="none" spc="-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verage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33244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4242" y="5288239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33244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EA4F7-B083-476F-9925-28A61E7B5D7D}"/>
              </a:ext>
            </a:extLst>
          </p:cNvPr>
          <p:cNvSpPr txBox="1"/>
          <p:nvPr/>
        </p:nvSpPr>
        <p:spPr>
          <a:xfrm>
            <a:off x="3848418" y="3463300"/>
            <a:ext cx="1219879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>
                <a:ln>
                  <a:noFill/>
                </a:ln>
                <a:solidFill>
                  <a:srgbClr val="332440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</a:t>
            </a:r>
            <a:r>
              <a:rPr lang="en-US" sz="3600" spc="35">
                <a:solidFill>
                  <a:srgbClr val="332440"/>
                </a:solidFill>
                <a:latin typeface="Roboto"/>
                <a:cs typeface="Roboto"/>
              </a:rPr>
              <a:t>One </a:t>
            </a:r>
            <a:r>
              <a:rPr lang="en-US" sz="3600">
                <a:solidFill>
                  <a:srgbClr val="332440"/>
                </a:solidFill>
                <a:latin typeface="Roboto"/>
                <a:cs typeface="Roboto"/>
              </a:rPr>
              <a:t>- 	 </a:t>
            </a:r>
            <a:r>
              <a:rPr lang="en-US" sz="4500" b="1" spc="-5">
                <a:solidFill>
                  <a:srgbClr val="332440"/>
                </a:solidFill>
                <a:latin typeface="Roboto"/>
                <a:cs typeface="Roboto"/>
              </a:rPr>
              <a:t>Indicator of Financial Strength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332440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09B5D321-A2E5-ACA3-E0E3-014227CEDB1A}"/>
              </a:ext>
            </a:extLst>
          </p:cNvPr>
          <p:cNvSpPr/>
          <p:nvPr/>
        </p:nvSpPr>
        <p:spPr>
          <a:xfrm>
            <a:off x="3052638" y="6948831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33244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13117FFD-C251-5A11-0809-4360283801EE}"/>
              </a:ext>
            </a:extLst>
          </p:cNvPr>
          <p:cNvSpPr/>
          <p:nvPr/>
        </p:nvSpPr>
        <p:spPr>
          <a:xfrm>
            <a:off x="3047013" y="8677979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33244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ADA243D-98E8-083B-1599-7316FD2F7E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8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164D912D-37B5-5B9C-8A9E-59C236248BD8}"/>
              </a:ext>
            </a:extLst>
          </p:cNvPr>
          <p:cNvSpPr/>
          <p:nvPr/>
        </p:nvSpPr>
        <p:spPr>
          <a:xfrm>
            <a:off x="947463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19D9350-1363-F680-1FB8-B5C5B65C214A}"/>
              </a:ext>
            </a:extLst>
          </p:cNvPr>
          <p:cNvSpPr/>
          <p:nvPr/>
        </p:nvSpPr>
        <p:spPr>
          <a:xfrm>
            <a:off x="9314222" y="2263140"/>
            <a:ext cx="8059378" cy="7734657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66700" prst="coolSlan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285022" y="373690"/>
            <a:ext cx="10058400" cy="1685817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txBody>
          <a:bodyPr wrap="square" lIns="0" tIns="182880" rIns="0" bIns="0" anchor="t">
            <a:normAutofit fontScale="90000" lnSpcReduction="2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/>
            <a:r>
              <a:rPr lang="en-US" sz="4000" b="1" kern="0" dirty="0">
                <a:solidFill>
                  <a:srgbClr val="332440"/>
                </a:solidFill>
                <a:ea typeface="Roboto"/>
                <a:cs typeface="Adobe Devanagari" panose="02040503050201020203" pitchFamily="18" charset="0"/>
              </a:rPr>
              <a:t>INTERIM FINANCIAL REPORT (unaudited)</a:t>
            </a:r>
            <a:br>
              <a:rPr lang="en-US" b="1" kern="0" dirty="0">
                <a:solidFill>
                  <a:srgbClr val="33244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rgbClr val="332440"/>
                </a:solidFill>
                <a:ea typeface="Roboto"/>
                <a:cs typeface="Adobe Devanagari" panose="02040503050201020203" pitchFamily="18" charset="0"/>
              </a:rPr>
              <a:t>As of April 30, 2025</a:t>
            </a:r>
            <a:br>
              <a:rPr lang="en-US" sz="2400" kern="0" dirty="0">
                <a:solidFill>
                  <a:srgbClr val="33244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500" b="1" i="1" kern="0" dirty="0">
                <a:ln w="0"/>
                <a:solidFill>
                  <a:srgbClr val="33244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Roboto"/>
                <a:cs typeface="Adobe Devanagari" panose="02040503050201020203" pitchFamily="18" charset="0"/>
              </a:rPr>
              <a:t>Indicators of Financial Strength</a:t>
            </a:r>
            <a:endParaRPr lang="en-US" sz="4500" b="1" i="1" kern="0" dirty="0">
              <a:solidFill>
                <a:srgbClr val="332440"/>
              </a:solidFill>
              <a:ea typeface="Roboto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394284" y="2554222"/>
            <a:ext cx="7147410" cy="18122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Percent of Fund Balance to G/F 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Expenditures Ratio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percent of rainy-day fund balance? 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(*) Unadjusted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796916" y="2555070"/>
            <a:ext cx="7147411" cy="1810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Working Capital Ratio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000" kern="0">
                <a:solidFill>
                  <a:srgbClr val="291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cash flow availability for the organization?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394285" y="4665389"/>
            <a:ext cx="7147409" cy="3243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Unassigned Fund Balance   </a:t>
            </a:r>
            <a:r>
              <a:rPr lang="en-US" sz="3000" b="1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$ 21,903,342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Total G/F Expenditures	 </a:t>
            </a:r>
            <a:r>
              <a:rPr lang="en-US" sz="3000" b="1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$ 43,126,443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000" kern="0" dirty="0">
              <a:solidFill>
                <a:srgbClr val="332440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r>
              <a:rPr lang="en-US" sz="3000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 Goal :                      &gt; 30% of G/F Exp.</a:t>
            </a:r>
          </a:p>
          <a:p>
            <a:r>
              <a:rPr lang="en-US" sz="3000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 Benchmark:          10% to 29% </a:t>
            </a:r>
            <a:endParaRPr lang="en-US" sz="3000" kern="0" dirty="0">
              <a:solidFill>
                <a:srgbClr val="332440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r>
              <a:rPr lang="en-US" sz="3000" kern="0" dirty="0">
                <a:solidFill>
                  <a:srgbClr val="332440"/>
                </a:solidFill>
                <a:latin typeface="Roboto"/>
                <a:ea typeface="Roboto"/>
                <a:cs typeface="Adobe Devanagari" panose="02040503050201020203" pitchFamily="18" charset="0"/>
              </a:rPr>
              <a:t> Danger:                  Under 10% 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796918" y="4665389"/>
            <a:ext cx="7147409" cy="3243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1F3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3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kern="0" dirty="0">
                <a:solidFill>
                  <a:srgbClr val="291F35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Goal :		&gt;$15,000,000</a:t>
            </a:r>
          </a:p>
          <a:p>
            <a:pPr>
              <a:spcBef>
                <a:spcPts val="600"/>
              </a:spcBef>
            </a:pPr>
            <a:r>
              <a:rPr lang="en-US" sz="3200" kern="0" dirty="0">
                <a:solidFill>
                  <a:srgbClr val="291F35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Benchmark :	  $10M to $15M</a:t>
            </a:r>
          </a:p>
          <a:p>
            <a:pPr>
              <a:spcBef>
                <a:spcPts val="600"/>
              </a:spcBef>
            </a:pPr>
            <a:r>
              <a:rPr lang="en-US" sz="3200" kern="0" dirty="0">
                <a:solidFill>
                  <a:srgbClr val="291F35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Danger :		  Under &lt; $10M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1545292" y="8183825"/>
            <a:ext cx="2860500" cy="1034886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FY25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5305809" y="8183825"/>
            <a:ext cx="2644764" cy="1034886"/>
          </a:xfrm>
          <a:prstGeom prst="bevel">
            <a:avLst>
              <a:gd name="adj" fmla="val 12500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 FY24 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10066538" y="8197131"/>
            <a:ext cx="2644765" cy="1025522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$51M FY25 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611320" y="8210719"/>
            <a:ext cx="2644765" cy="1013317"/>
          </a:xfrm>
          <a:prstGeom prst="bevel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324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$45M FY24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227101" y="9379911"/>
            <a:ext cx="2194560" cy="5029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29%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10199479" y="9379911"/>
            <a:ext cx="2194560" cy="5029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3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$33M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4497028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3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56540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7E8DA6-A39B-47CF-9794-3C3BD45D4DB6}"/>
              </a:ext>
            </a:extLst>
          </p:cNvPr>
          <p:cNvSpPr txBox="1"/>
          <p:nvPr/>
        </p:nvSpPr>
        <p:spPr>
          <a:xfrm>
            <a:off x="9753375" y="4763637"/>
            <a:ext cx="7049646" cy="152349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000" kern="0" dirty="0"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Total Current Assets </a:t>
            </a:r>
            <a:endParaRPr lang="en-US" sz="3000" kern="0" dirty="0">
              <a:solidFill>
                <a:srgbClr val="291F35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algn="ctr"/>
            <a:r>
              <a:rPr lang="en-US" sz="3000" kern="0" dirty="0"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Less Total Current Liabilities</a:t>
            </a:r>
          </a:p>
          <a:p>
            <a:pPr algn="ctr"/>
            <a:endParaRPr lang="en-US" sz="800" kern="0" dirty="0">
              <a:solidFill>
                <a:srgbClr val="291F35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algn="ctr"/>
            <a:r>
              <a:rPr lang="en-US" sz="2500" b="1" kern="0" dirty="0">
                <a:solidFill>
                  <a:srgbClr val="291F35"/>
                </a:solidFill>
                <a:latin typeface="Roboto"/>
                <a:ea typeface="Roboto"/>
                <a:cs typeface="Adobe Devanagari" panose="02040503050201020203" pitchFamily="18" charset="0"/>
              </a:rPr>
              <a:t>$</a:t>
            </a:r>
            <a:r>
              <a:rPr lang="en-US" sz="2500" b="1" kern="0" dirty="0">
                <a:solidFill>
                  <a:srgbClr val="291F35"/>
                </a:solidFill>
                <a:latin typeface="Roboto"/>
                <a:ea typeface="Roboto"/>
              </a:rPr>
              <a:t>54,546,705-$3,083,143 =$51,463,562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>
            <a:cxnSpLocks/>
          </p:cNvCxnSpPr>
          <p:nvPr/>
        </p:nvCxnSpPr>
        <p:spPr>
          <a:xfrm>
            <a:off x="1545292" y="5143500"/>
            <a:ext cx="6807527" cy="0"/>
          </a:xfrm>
          <a:prstGeom prst="line">
            <a:avLst/>
          </a:prstGeom>
          <a:ln>
            <a:solidFill>
              <a:srgbClr val="291F35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6E6FDB9-9E57-DEB0-5EC4-ADB3C9D96F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01159" y="9752474"/>
            <a:ext cx="515984" cy="43088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fld id="{B6F15528-21DE-4FAA-801E-634DDDAF4B2B}" type="slidenum">
              <a:rPr lang="en-US" sz="2800" b="1" smtClean="0">
                <a:solidFill>
                  <a:schemeClr val="tx1"/>
                </a:solidFill>
              </a:rPr>
              <a:pPr algn="ctr"/>
              <a:t>9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5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85287e-d721-499e-a7b5-410e38a8acc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9DAF70B6957847BBA0E8697196DD54" ma:contentTypeVersion="18" ma:contentTypeDescription="Create a new document." ma:contentTypeScope="" ma:versionID="2a92c47a157e210cdc1ab92a8b23d658">
  <xsd:schema xmlns:xsd="http://www.w3.org/2001/XMLSchema" xmlns:xs="http://www.w3.org/2001/XMLSchema" xmlns:p="http://schemas.microsoft.com/office/2006/metadata/properties" xmlns:ns3="4985287e-d721-499e-a7b5-410e38a8acc3" xmlns:ns4="e2e08828-3e7e-421b-9a3c-8c7bbe93d041" targetNamespace="http://schemas.microsoft.com/office/2006/metadata/properties" ma:root="true" ma:fieldsID="c9a5e7c25c648b2aaef404d86153f501" ns3:_="" ns4:_="">
    <xsd:import namespace="4985287e-d721-499e-a7b5-410e38a8acc3"/>
    <xsd:import namespace="e2e08828-3e7e-421b-9a3c-8c7bbe93d0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5287e-d721-499e-a7b5-410e38a8a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08828-3e7e-421b-9a3c-8c7bbe93d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594FD4-DC4B-4D3C-ABD0-90F0B5FB3D07}">
  <ds:schemaRefs>
    <ds:schemaRef ds:uri="http://schemas.microsoft.com/office/2006/documentManagement/types"/>
    <ds:schemaRef ds:uri="http://purl.org/dc/terms/"/>
    <ds:schemaRef ds:uri="e2e08828-3e7e-421b-9a3c-8c7bbe93d041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985287e-d721-499e-a7b5-410e38a8acc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B10425-FF12-4423-8DD0-6CEAA68019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70BE27-FB8D-4C35-AC5C-2E295BB8CC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85287e-d721-499e-a7b5-410e38a8acc3"/>
    <ds:schemaRef ds:uri="e2e08828-3e7e-421b-9a3c-8c7bbe93d0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</TotalTime>
  <Words>2412</Words>
  <Application>Microsoft Office PowerPoint</Application>
  <PresentationFormat>Custom</PresentationFormat>
  <Paragraphs>435</Paragraphs>
  <Slides>51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Abadi Extra Light</vt:lpstr>
      <vt:lpstr>Adobe Devanagari</vt:lpstr>
      <vt:lpstr>Arial</vt:lpstr>
      <vt:lpstr>Calibri</vt:lpstr>
      <vt:lpstr>Roboto</vt:lpstr>
      <vt:lpstr>Times New Roman</vt:lpstr>
      <vt:lpstr>Office Theme</vt:lpstr>
      <vt:lpstr>PowerPoint Presentation</vt:lpstr>
      <vt:lpstr>Highlights of Interim Financial Report (unaudited)</vt:lpstr>
      <vt:lpstr>Posted on Our Website</vt:lpstr>
      <vt:lpstr>Top 12 Highlights points for April 2025</vt:lpstr>
      <vt:lpstr>Budget Calendar </vt:lpstr>
      <vt:lpstr>PowerPoint Presentation</vt:lpstr>
      <vt:lpstr>INTERIM FINANCIAL REPORT (unaudited) ASST. SUPERINTENDENT FOR BUSINESS SERVICES MESSAGE As of April 30, 2025</vt:lpstr>
      <vt:lpstr>INTERIM FINANCIAL REPORT (unaudited) As of April 30, 2025  Financial Ratios</vt:lpstr>
      <vt:lpstr>PowerPoint Presentation</vt:lpstr>
      <vt:lpstr>PowerPoint Presentation</vt:lpstr>
      <vt:lpstr>Combined Debt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Foundation Update</vt:lpstr>
      <vt:lpstr>PowerPoint Presentation</vt:lpstr>
      <vt:lpstr>PowerPoint Presentation</vt:lpstr>
      <vt:lpstr>PowerPoint Presentation</vt:lpstr>
      <vt:lpstr>PowerPoint Presentation</vt:lpstr>
      <vt:lpstr>PFC &amp; Lease Revenue Projects Update</vt:lpstr>
      <vt:lpstr>Harris County Department of Education   Small Business Report 09/01/24 to 04/30/25  FY 2024-2025 By  Dr. Edna E. Johnson Procurement Director</vt:lpstr>
      <vt:lpstr>PowerPoint Presentation</vt:lpstr>
      <vt:lpstr>Content</vt:lpstr>
      <vt:lpstr>Definitions</vt:lpstr>
      <vt:lpstr>Certifying Agencies</vt:lpstr>
      <vt:lpstr>09/01/24 to 04/30/25  Expenditures FY 24-25</vt:lpstr>
      <vt:lpstr>09/01/2024 – 04/30/2025 Small Business Amounts by Certifying Agency</vt:lpstr>
      <vt:lpstr>09/01/24 – 04/30/25 Small Business by Certification Type</vt:lpstr>
      <vt:lpstr>Small Business list for FY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Maintenance Notes 2024 – Projects </vt:lpstr>
      <vt:lpstr>Irvington Renovation – Funds by Source As of April 30, 2025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Clean Digital Tech Company Proposal Mission and Goals Presentation</dc:title>
  <dc:creator>Natalya E. Sumner</dc:creator>
  <cp:keywords>DAEqrIuPPkk,BAEfhMRsqpg</cp:keywords>
  <cp:lastModifiedBy>Marcia Leiva</cp:lastModifiedBy>
  <cp:revision>375</cp:revision>
  <cp:lastPrinted>2025-04-15T16:29:37Z</cp:lastPrinted>
  <dcterms:created xsi:type="dcterms:W3CDTF">2021-09-22T16:28:29Z</dcterms:created>
  <dcterms:modified xsi:type="dcterms:W3CDTF">2025-05-21T16:25:22Z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2021-09-22T00:00:00Z</vt:filetime>
  </property>
  <property fmtid="{D5CDD505-2E9C-101B-9397-08002B2CF9AE}" pid="3" name="Creator">
    <vt:lpwstr>Canva</vt:lpwstr>
  </property>
  <property fmtid="{D5CDD505-2E9C-101B-9397-08002B2CF9AE}" pid="4" name="LastSaved">
    <vt:filetime>2021-09-22T00:00:00Z</vt:filetime>
  </property>
  <property fmtid="{D5CDD505-2E9C-101B-9397-08002B2CF9AE}" pid="5" name="ContentTypeId">
    <vt:lpwstr>0x010100329DAF70B6957847BBA0E8697196DD54</vt:lpwstr>
  </property>
  <property fmtid="{D5CDD505-2E9C-101B-9397-08002B2CF9AE}" pid="6" name="ArticulateGUID">
    <vt:lpwstr>7AC37C26-112A-4152-BA10-6D5E79DDB089</vt:lpwstr>
  </property>
  <property fmtid="{D5CDD505-2E9C-101B-9397-08002B2CF9AE}" pid="7" name="ArticulatePath">
    <vt:lpwstr>05.31.22 Fin Highlights (1)</vt:lpwstr>
  </property>
</Properties>
</file>